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660"/>
  </p:normalViewPr>
  <p:slideViewPr>
    <p:cSldViewPr>
      <p:cViewPr varScale="1">
        <p:scale>
          <a:sx n="68" d="100"/>
          <a:sy n="68" d="100"/>
        </p:scale>
        <p:origin x="-14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54F439EE-5501-4AB3-BE51-22AC53189FBF}" type="datetimeFigureOut">
              <a:rPr lang="el-GR" smtClean="0"/>
              <a:pPr/>
              <a:t>19/Σεπ/2017</a:t>
            </a:fld>
            <a:endParaRPr lang="el-GR"/>
          </a:p>
        </p:txBody>
      </p:sp>
      <p:sp>
        <p:nvSpPr>
          <p:cNvPr id="20" name="19 - Θέση υποσέλιδου"/>
          <p:cNvSpPr>
            <a:spLocks noGrp="1"/>
          </p:cNvSpPr>
          <p:nvPr>
            <p:ph type="ftr" sz="quarter" idx="11"/>
          </p:nvPr>
        </p:nvSpPr>
        <p:spPr/>
        <p:txBody>
          <a:bodyPr/>
          <a:lstStyle>
            <a:extLst/>
          </a:lstStyle>
          <a:p>
            <a:endParaRPr lang="el-GR"/>
          </a:p>
        </p:txBody>
      </p:sp>
      <p:sp>
        <p:nvSpPr>
          <p:cNvPr id="10" name="9 - Θέση αριθμού διαφάνειας"/>
          <p:cNvSpPr>
            <a:spLocks noGrp="1"/>
          </p:cNvSpPr>
          <p:nvPr>
            <p:ph type="sldNum" sz="quarter" idx="12"/>
          </p:nvPr>
        </p:nvSpPr>
        <p:spPr/>
        <p:txBody>
          <a:bodyPr/>
          <a:lstStyle>
            <a:extLst/>
          </a:lstStyle>
          <a:p>
            <a:fld id="{6EC83D91-7019-436C-B4EE-D3D25E225497}" type="slidenum">
              <a:rPr lang="el-GR" smtClean="0"/>
              <a:pPr/>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4F439EE-5501-4AB3-BE51-22AC53189FBF}" type="datetimeFigureOut">
              <a:rPr lang="el-GR" smtClean="0"/>
              <a:pPr/>
              <a:t>19/Σεπ/2017</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6EC83D91-7019-436C-B4EE-D3D25E22549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4F439EE-5501-4AB3-BE51-22AC53189FBF}" type="datetimeFigureOut">
              <a:rPr lang="el-GR" smtClean="0"/>
              <a:pPr/>
              <a:t>19/Σεπ/2017</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6EC83D91-7019-436C-B4EE-D3D25E22549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4F439EE-5501-4AB3-BE51-22AC53189FBF}" type="datetimeFigureOut">
              <a:rPr lang="el-GR" smtClean="0"/>
              <a:pPr/>
              <a:t>19/Σεπ/2017</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6EC83D91-7019-436C-B4EE-D3D25E22549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54F439EE-5501-4AB3-BE51-22AC53189FBF}" type="datetimeFigureOut">
              <a:rPr lang="el-GR" smtClean="0"/>
              <a:pPr/>
              <a:t>19/Σεπ/2017</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6EC83D91-7019-436C-B4EE-D3D25E225497}" type="slidenum">
              <a:rPr lang="el-GR" smtClean="0"/>
              <a:pPr/>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54F439EE-5501-4AB3-BE51-22AC53189FBF}" type="datetimeFigureOut">
              <a:rPr lang="el-GR" smtClean="0"/>
              <a:pPr/>
              <a:t>19/Σεπ/2017</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6EC83D91-7019-436C-B4EE-D3D25E22549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54F439EE-5501-4AB3-BE51-22AC53189FBF}" type="datetimeFigureOut">
              <a:rPr lang="el-GR" smtClean="0"/>
              <a:pPr/>
              <a:t>19/Σεπ/2017</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6EC83D91-7019-436C-B4EE-D3D25E22549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54F439EE-5501-4AB3-BE51-22AC53189FBF}" type="datetimeFigureOut">
              <a:rPr lang="el-GR" smtClean="0"/>
              <a:pPr/>
              <a:t>19/Σεπ/2017</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6EC83D91-7019-436C-B4EE-D3D25E22549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54F439EE-5501-4AB3-BE51-22AC53189FBF}" type="datetimeFigureOut">
              <a:rPr lang="el-GR" smtClean="0"/>
              <a:pPr/>
              <a:t>19/Σεπ/2017</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6EC83D91-7019-436C-B4EE-D3D25E225497}" type="slidenum">
              <a:rPr lang="el-GR" smtClean="0"/>
              <a:pPr/>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54F439EE-5501-4AB3-BE51-22AC53189FBF}" type="datetimeFigureOut">
              <a:rPr lang="el-GR" smtClean="0"/>
              <a:pPr/>
              <a:t>19/Σεπ/2017</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6EC83D91-7019-436C-B4EE-D3D25E22549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54F439EE-5501-4AB3-BE51-22AC53189FBF}" type="datetimeFigureOut">
              <a:rPr lang="el-GR" smtClean="0"/>
              <a:pPr/>
              <a:t>19/Σεπ/2017</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6EC83D91-7019-436C-B4EE-D3D25E225497}" type="slidenum">
              <a:rPr lang="el-GR" smtClean="0"/>
              <a:pPr/>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4F439EE-5501-4AB3-BE51-22AC53189FBF}" type="datetimeFigureOut">
              <a:rPr lang="el-GR" smtClean="0"/>
              <a:pPr/>
              <a:t>19/Σεπ/2017</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EC83D91-7019-436C-B4EE-D3D25E225497}" type="slidenum">
              <a:rPr lang="el-GR" smtClean="0"/>
              <a:pPr/>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432560" y="359898"/>
            <a:ext cx="7406640" cy="2426160"/>
          </a:xfrm>
        </p:spPr>
        <p:txBody>
          <a:bodyPr>
            <a:normAutofit/>
          </a:bodyPr>
          <a:lstStyle/>
          <a:p>
            <a:pPr algn="ctr"/>
            <a:r>
              <a:rPr lang="el-GR" sz="2800" b="1" dirty="0" smtClean="0"/>
              <a:t>ΣΥΛΛΟΓΟΣ </a:t>
            </a:r>
            <a:r>
              <a:rPr lang="el-GR" sz="2800" b="1" dirty="0" smtClean="0"/>
              <a:t>«Κ.Ε.Φ.Ι» ΑΘΗΝΩΝ</a:t>
            </a:r>
            <a:br>
              <a:rPr lang="el-GR" sz="2800" b="1" dirty="0" smtClean="0"/>
            </a:br>
            <a:r>
              <a:rPr lang="el-GR" sz="2800" b="1" dirty="0" smtClean="0"/>
              <a:t>ΕΠΙΣΤΗΜΟΝΙΚΗ ΗΜΕΡΙΔΑ ΓΙΑ ΤΟΝ ΑΙΜΑΤΟΛΟΓΙΚΟ ΚΑΡΚΙΝΟ</a:t>
            </a:r>
            <a:br>
              <a:rPr lang="el-GR" sz="2800" b="1" dirty="0" smtClean="0"/>
            </a:br>
            <a:r>
              <a:rPr lang="el-GR" sz="2800" b="1" dirty="0" smtClean="0"/>
              <a:t>ΑΘΗΝΑ </a:t>
            </a:r>
            <a:r>
              <a:rPr lang="el-GR" sz="2800" b="1" dirty="0" smtClean="0"/>
              <a:t/>
            </a:r>
            <a:br>
              <a:rPr lang="el-GR" sz="2800" b="1" dirty="0" smtClean="0"/>
            </a:br>
            <a:r>
              <a:rPr lang="el-GR" sz="2800" b="1" dirty="0" smtClean="0"/>
              <a:t>20/09/2017</a:t>
            </a:r>
            <a:endParaRPr lang="el-GR" sz="2800" b="1" dirty="0"/>
          </a:p>
        </p:txBody>
      </p:sp>
      <p:sp>
        <p:nvSpPr>
          <p:cNvPr id="3" name="2 - Υπότιτλος"/>
          <p:cNvSpPr>
            <a:spLocks noGrp="1"/>
          </p:cNvSpPr>
          <p:nvPr>
            <p:ph type="subTitle" idx="1"/>
          </p:nvPr>
        </p:nvSpPr>
        <p:spPr>
          <a:xfrm>
            <a:off x="1432560" y="2285992"/>
            <a:ext cx="7406640" cy="3143272"/>
          </a:xfrm>
        </p:spPr>
        <p:txBody>
          <a:bodyPr>
            <a:normAutofit lnSpcReduction="10000"/>
          </a:bodyPr>
          <a:lstStyle/>
          <a:p>
            <a:pPr algn="ctr"/>
            <a:endParaRPr lang="el-GR" sz="2400" i="1" dirty="0" smtClean="0"/>
          </a:p>
          <a:p>
            <a:pPr algn="ctr"/>
            <a:endParaRPr lang="el-GR" sz="2400" i="1" dirty="0" smtClean="0"/>
          </a:p>
          <a:p>
            <a:pPr algn="ctr"/>
            <a:endParaRPr lang="el-GR" sz="2400" i="1" dirty="0" smtClean="0"/>
          </a:p>
          <a:p>
            <a:pPr algn="ctr"/>
            <a:r>
              <a:rPr lang="el-GR" sz="2400" i="1" dirty="0" smtClean="0"/>
              <a:t>ΝΕΩΤΕΡΑ </a:t>
            </a:r>
            <a:r>
              <a:rPr lang="el-GR" sz="2400" i="1" dirty="0" smtClean="0"/>
              <a:t>ΔΕΔΟΜΕΝΑ ΓΙΑ ΤΟ ΠΑΡΟΝ ΚΑΙ ΤΟ ΜΕΛΛΟΝ ΤΗΣ ΘΕΡΑΠΕΙΑΣ</a:t>
            </a:r>
            <a:r>
              <a:rPr lang="en-US" sz="2400" i="1" dirty="0" smtClean="0"/>
              <a:t> </a:t>
            </a:r>
            <a:r>
              <a:rPr lang="el-GR" sz="2400" i="1" dirty="0" smtClean="0"/>
              <a:t> ΤΩΝ </a:t>
            </a:r>
            <a:r>
              <a:rPr lang="en-US" sz="2400" i="1" dirty="0" smtClean="0"/>
              <a:t> </a:t>
            </a:r>
            <a:r>
              <a:rPr lang="el-GR" sz="2400" i="1" dirty="0" smtClean="0"/>
              <a:t>ΛΕΜΦΩΜΑΤΩΝ</a:t>
            </a:r>
          </a:p>
          <a:p>
            <a:pPr algn="ctr"/>
            <a:endParaRPr lang="el-GR" sz="2400" i="1" dirty="0" smtClean="0"/>
          </a:p>
          <a:p>
            <a:pPr algn="ctr"/>
            <a:endParaRPr lang="el-GR" sz="2400" i="1" dirty="0" smtClean="0"/>
          </a:p>
          <a:p>
            <a:pPr algn="ctr"/>
            <a:r>
              <a:rPr lang="el-GR" sz="2400" i="1" dirty="0" smtClean="0"/>
              <a:t> </a:t>
            </a:r>
            <a:endParaRPr lang="el-GR" sz="24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432560" y="500042"/>
            <a:ext cx="7406640" cy="5643602"/>
          </a:xfrm>
        </p:spPr>
        <p:txBody>
          <a:bodyPr>
            <a:normAutofit/>
          </a:bodyPr>
          <a:lstStyle/>
          <a:p>
            <a:pPr>
              <a:buFont typeface="Wingdings" pitchFamily="2" charset="2"/>
              <a:buChar char="q"/>
            </a:pPr>
            <a:r>
              <a:rPr lang="el-GR" dirty="0" smtClean="0"/>
              <a:t> </a:t>
            </a:r>
            <a:r>
              <a:rPr lang="el-GR" b="1" dirty="0" smtClean="0">
                <a:solidFill>
                  <a:srgbClr val="FF0000"/>
                </a:solidFill>
              </a:rPr>
              <a:t>ΜΟΝΟΚΛΩΝΙΚΑ ΑΝΤΙΣΩΜΑΤΑ (</a:t>
            </a:r>
            <a:r>
              <a:rPr lang="el-GR" sz="1800" b="1" dirty="0" smtClean="0">
                <a:solidFill>
                  <a:srgbClr val="FF0000"/>
                </a:solidFill>
              </a:rPr>
              <a:t>ανοσοθεραπεία</a:t>
            </a:r>
            <a:r>
              <a:rPr lang="el-GR" sz="1800" dirty="0" smtClean="0"/>
              <a:t>)</a:t>
            </a:r>
            <a:endParaRPr lang="el-GR" dirty="0" smtClean="0"/>
          </a:p>
          <a:p>
            <a:endParaRPr lang="el-GR" dirty="0" smtClean="0"/>
          </a:p>
          <a:p>
            <a:pPr algn="just"/>
            <a:r>
              <a:rPr lang="el-GR" sz="2000" dirty="0" err="1" smtClean="0"/>
              <a:t>Στοχευμένη</a:t>
            </a:r>
            <a:r>
              <a:rPr lang="el-GR" sz="2000" dirty="0" smtClean="0"/>
              <a:t> </a:t>
            </a:r>
            <a:r>
              <a:rPr lang="el-GR" sz="2000" dirty="0" smtClean="0"/>
              <a:t>θεραπεία</a:t>
            </a:r>
            <a:r>
              <a:rPr lang="el-GR" sz="2000" dirty="0" smtClean="0"/>
              <a:t> </a:t>
            </a:r>
            <a:r>
              <a:rPr lang="el-GR" sz="2000" dirty="0" smtClean="0"/>
              <a:t>με σαφώς </a:t>
            </a:r>
            <a:r>
              <a:rPr lang="el-GR" sz="2000" dirty="0" smtClean="0"/>
              <a:t>λιγότερες </a:t>
            </a:r>
            <a:r>
              <a:rPr lang="el-GR" sz="2000" dirty="0" smtClean="0"/>
              <a:t>παρενέργειες</a:t>
            </a:r>
          </a:p>
          <a:p>
            <a:pPr algn="just"/>
            <a:endParaRPr lang="el-GR" sz="2000" dirty="0" smtClean="0"/>
          </a:p>
          <a:p>
            <a:pPr algn="just"/>
            <a:r>
              <a:rPr lang="el-GR" sz="2000" dirty="0" err="1" smtClean="0"/>
              <a:t>Μονοθεραπεία</a:t>
            </a:r>
            <a:r>
              <a:rPr lang="el-GR" sz="2000" dirty="0" smtClean="0"/>
              <a:t> ή συνδυασμός με ΧΜΘ σχήματα</a:t>
            </a:r>
            <a:endParaRPr lang="en-US" sz="2000" dirty="0" smtClean="0"/>
          </a:p>
          <a:p>
            <a:pPr algn="just"/>
            <a:endParaRPr lang="el-GR" sz="2000" dirty="0" smtClean="0"/>
          </a:p>
          <a:p>
            <a:pPr algn="just"/>
            <a:r>
              <a:rPr lang="en-US" sz="2000" dirty="0" err="1" smtClean="0"/>
              <a:t>MoAb</a:t>
            </a:r>
            <a:r>
              <a:rPr lang="en-US" sz="2000" dirty="0" smtClean="0"/>
              <a:t> </a:t>
            </a:r>
            <a:r>
              <a:rPr lang="el-GR" sz="2000" dirty="0" smtClean="0"/>
              <a:t> είναι εργαστηριακά κατασκευασμένα, κατευθύνονται προς συγκεκριμένο στόχο πάνω στο καρκινικό</a:t>
            </a:r>
            <a:r>
              <a:rPr lang="en-US" sz="2000" dirty="0" smtClean="0"/>
              <a:t> </a:t>
            </a:r>
            <a:r>
              <a:rPr lang="el-GR" sz="2000" dirty="0" err="1" smtClean="0"/>
              <a:t>κύταρο</a:t>
            </a:r>
            <a:r>
              <a:rPr lang="el-GR" sz="2000" dirty="0" smtClean="0"/>
              <a:t> με αποτέλεσμα είτε την θανάτωσή του (</a:t>
            </a:r>
            <a:r>
              <a:rPr lang="en-US" sz="2000" dirty="0" err="1" smtClean="0"/>
              <a:t>rituximab</a:t>
            </a:r>
            <a:r>
              <a:rPr lang="en-US" sz="2000" dirty="0" smtClean="0"/>
              <a:t>, </a:t>
            </a:r>
            <a:r>
              <a:rPr lang="en-US" sz="2000" dirty="0" err="1" smtClean="0"/>
              <a:t>ofatumumab</a:t>
            </a:r>
            <a:r>
              <a:rPr lang="en-US" sz="2000" dirty="0" smtClean="0"/>
              <a:t>, </a:t>
            </a:r>
            <a:r>
              <a:rPr lang="en-US" sz="2000" dirty="0" err="1" smtClean="0"/>
              <a:t>obinutuzumab</a:t>
            </a:r>
            <a:r>
              <a:rPr lang="en-US" sz="2000" dirty="0" smtClean="0"/>
              <a:t>)</a:t>
            </a:r>
            <a:r>
              <a:rPr lang="el-GR" sz="2000" dirty="0" smtClean="0"/>
              <a:t> είτε την αφύπνιση του ανοσοποιητικού μας συστήματος που οδηγεί στην καταστροφή αυτών των κυττάρων (</a:t>
            </a:r>
            <a:r>
              <a:rPr lang="en-US" sz="2000" dirty="0" err="1" smtClean="0"/>
              <a:t>nivolulab</a:t>
            </a:r>
            <a:r>
              <a:rPr lang="en-US" sz="2000" dirty="0" smtClean="0"/>
              <a:t>, </a:t>
            </a:r>
            <a:r>
              <a:rPr lang="en-US" sz="2000" dirty="0" err="1" smtClean="0"/>
              <a:t>pembrolizumab</a:t>
            </a:r>
            <a:r>
              <a:rPr lang="en-US" sz="2000" dirty="0" smtClean="0"/>
              <a:t>)</a:t>
            </a:r>
          </a:p>
          <a:p>
            <a:pPr algn="just"/>
            <a:endParaRPr lang="en-US" sz="2000" dirty="0" smtClean="0"/>
          </a:p>
          <a:p>
            <a:pPr algn="just"/>
            <a:r>
              <a:rPr lang="el-GR" sz="2000" dirty="0" smtClean="0"/>
              <a:t>Μπορούν να είναι συνδεδεμένα </a:t>
            </a:r>
            <a:r>
              <a:rPr lang="el-GR" sz="2000" dirty="0" smtClean="0"/>
              <a:t>με </a:t>
            </a:r>
            <a:r>
              <a:rPr lang="el-GR" sz="2000" dirty="0" smtClean="0"/>
              <a:t>φάρμακο (</a:t>
            </a:r>
            <a:r>
              <a:rPr lang="en-US" sz="2000" dirty="0" err="1" smtClean="0"/>
              <a:t>brentuximab-vedotin</a:t>
            </a:r>
            <a:r>
              <a:rPr lang="el-GR" sz="2000" dirty="0" smtClean="0"/>
              <a:t> για το </a:t>
            </a:r>
            <a:r>
              <a:rPr lang="en-US" sz="2000" dirty="0" smtClean="0"/>
              <a:t>HL)</a:t>
            </a:r>
            <a:r>
              <a:rPr lang="el-GR" sz="2000" dirty="0" smtClean="0"/>
              <a:t>, με κάποια τοξίνη (πειραματικό φάρμακο </a:t>
            </a:r>
            <a:r>
              <a:rPr lang="en-US" sz="2000" dirty="0" err="1" smtClean="0"/>
              <a:t>denileukin</a:t>
            </a:r>
            <a:r>
              <a:rPr lang="en-US" sz="2000" dirty="0" smtClean="0"/>
              <a:t> </a:t>
            </a:r>
            <a:r>
              <a:rPr lang="en-US" sz="2000" dirty="0" err="1" smtClean="0"/>
              <a:t>diftitox</a:t>
            </a:r>
            <a:r>
              <a:rPr lang="en-US" sz="2000" dirty="0" smtClean="0"/>
              <a:t>), </a:t>
            </a:r>
            <a:r>
              <a:rPr lang="el-GR" sz="2000" dirty="0" smtClean="0"/>
              <a:t>ή με κάποιο ραδιενεργό μόριο (</a:t>
            </a:r>
            <a:r>
              <a:rPr lang="en-US" sz="2000" dirty="0" err="1" smtClean="0"/>
              <a:t>Zevalin</a:t>
            </a:r>
            <a:r>
              <a:rPr lang="en-US" sz="2000" dirty="0" smtClean="0"/>
              <a:t>)</a:t>
            </a:r>
          </a:p>
          <a:p>
            <a:endParaRPr lang="en-US" sz="2000" dirty="0" smtClean="0"/>
          </a:p>
          <a:p>
            <a:endParaRPr lang="el-GR" sz="2000" dirty="0" smtClean="0"/>
          </a:p>
          <a:p>
            <a:endParaRPr lang="el-GR" dirty="0" smtClean="0"/>
          </a:p>
          <a:p>
            <a:endParaRPr lang="el-GR" dirty="0" smtClean="0"/>
          </a:p>
          <a:p>
            <a:endParaRPr lang="el-G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432560" y="500042"/>
            <a:ext cx="7406640" cy="5500726"/>
          </a:xfrm>
        </p:spPr>
        <p:txBody>
          <a:bodyPr/>
          <a:lstStyle/>
          <a:p>
            <a:pPr>
              <a:buFont typeface="Wingdings" pitchFamily="2" charset="2"/>
              <a:buChar char="q"/>
            </a:pPr>
            <a:r>
              <a:rPr lang="el-GR" dirty="0" smtClean="0"/>
              <a:t> </a:t>
            </a:r>
            <a:r>
              <a:rPr lang="el-GR" b="1" dirty="0" smtClean="0">
                <a:solidFill>
                  <a:srgbClr val="FF0000"/>
                </a:solidFill>
              </a:rPr>
              <a:t>ΑΜΜΟ και ΑΛΛΟΜΑΚ</a:t>
            </a:r>
          </a:p>
          <a:p>
            <a:pPr>
              <a:buFont typeface="Wingdings" pitchFamily="2" charset="2"/>
              <a:buChar char="q"/>
            </a:pPr>
            <a:endParaRPr lang="el-GR" dirty="0" smtClean="0"/>
          </a:p>
          <a:p>
            <a:pPr algn="just"/>
            <a:r>
              <a:rPr lang="el-GR" sz="2000" dirty="0" smtClean="0"/>
              <a:t>Η μεταμόσχευση αρχέγονων αιμοποιητικών κυττάρων αποτελεί θεραπευτική επιλογή σε ασθενείς με λέμφωμα που:</a:t>
            </a:r>
          </a:p>
          <a:p>
            <a:pPr algn="just">
              <a:buFont typeface="Wingdings" pitchFamily="2" charset="2"/>
              <a:buChar char="v"/>
            </a:pPr>
            <a:r>
              <a:rPr lang="el-GR" sz="2000" dirty="0" smtClean="0"/>
              <a:t> υποτροπίασαν</a:t>
            </a:r>
          </a:p>
          <a:p>
            <a:pPr algn="just">
              <a:buFont typeface="Wingdings" pitchFamily="2" charset="2"/>
              <a:buChar char="v"/>
            </a:pPr>
            <a:r>
              <a:rPr lang="el-GR" sz="2000" dirty="0" smtClean="0"/>
              <a:t> δεν ανταποκρίνονται επαρκώς στην ΧΜΘ (ανθεκτικοί)</a:t>
            </a:r>
          </a:p>
          <a:p>
            <a:pPr algn="just">
              <a:buFont typeface="Wingdings" pitchFamily="2" charset="2"/>
              <a:buChar char="v"/>
            </a:pPr>
            <a:r>
              <a:rPr lang="el-GR" sz="2000" dirty="0" smtClean="0"/>
              <a:t> ως κομμάτι του αρχικού θεραπευτικού σχεδιασμού </a:t>
            </a:r>
          </a:p>
          <a:p>
            <a:pPr algn="just"/>
            <a:endParaRPr lang="el-GR" sz="2000" dirty="0" smtClean="0"/>
          </a:p>
          <a:p>
            <a:pPr algn="just"/>
            <a:r>
              <a:rPr lang="el-GR" sz="2000" dirty="0" smtClean="0"/>
              <a:t>Υπάρχει η </a:t>
            </a:r>
            <a:r>
              <a:rPr lang="el-GR" sz="2000" dirty="0" err="1" smtClean="0"/>
              <a:t>αυτόλογη</a:t>
            </a:r>
            <a:r>
              <a:rPr lang="el-GR" sz="2000" dirty="0" smtClean="0"/>
              <a:t> και η αλλογενής μεταμόσχευση</a:t>
            </a:r>
          </a:p>
          <a:p>
            <a:pPr algn="just"/>
            <a:endParaRPr lang="el-GR" sz="2000" dirty="0" smtClean="0"/>
          </a:p>
          <a:p>
            <a:pPr algn="just"/>
            <a:r>
              <a:rPr lang="el-GR" sz="2000" dirty="0" err="1" smtClean="0">
                <a:solidFill>
                  <a:srgbClr val="FF0000"/>
                </a:solidFill>
              </a:rPr>
              <a:t>Αυτόλογη</a:t>
            </a:r>
            <a:r>
              <a:rPr lang="el-GR" sz="2000" dirty="0" smtClean="0">
                <a:solidFill>
                  <a:srgbClr val="FF0000"/>
                </a:solidFill>
              </a:rPr>
              <a:t>: </a:t>
            </a:r>
            <a:r>
              <a:rPr lang="el-GR" sz="2000" dirty="0" smtClean="0"/>
              <a:t>ονομάζεται και </a:t>
            </a:r>
            <a:r>
              <a:rPr lang="el-GR" sz="2000" dirty="0" err="1" smtClean="0"/>
              <a:t>μεγαθεραπεία</a:t>
            </a:r>
            <a:r>
              <a:rPr lang="el-GR" sz="2000" dirty="0" smtClean="0"/>
              <a:t> (δικά μας κύτταρα)</a:t>
            </a:r>
          </a:p>
          <a:p>
            <a:pPr algn="just"/>
            <a:endParaRPr lang="el-GR" sz="2000" dirty="0" smtClean="0"/>
          </a:p>
          <a:p>
            <a:pPr algn="just"/>
            <a:r>
              <a:rPr lang="el-GR" sz="2000" dirty="0" smtClean="0">
                <a:solidFill>
                  <a:srgbClr val="FF0000"/>
                </a:solidFill>
              </a:rPr>
              <a:t>Αλλογενής: </a:t>
            </a:r>
            <a:r>
              <a:rPr lang="el-GR" sz="2000" dirty="0" smtClean="0"/>
              <a:t>κύτταρα από συμβατό δότη, δημιουργία νέου ανοσοποιητικού, υψηλότερος κίνδυνος επιπλοκών </a:t>
            </a:r>
            <a:endParaRPr lang="el-GR"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432560" y="571480"/>
            <a:ext cx="7406640" cy="5357850"/>
          </a:xfrm>
        </p:spPr>
        <p:txBody>
          <a:bodyPr>
            <a:normAutofit lnSpcReduction="10000"/>
          </a:bodyPr>
          <a:lstStyle/>
          <a:p>
            <a:pPr>
              <a:buFont typeface="Wingdings" pitchFamily="2" charset="2"/>
              <a:buChar char="q"/>
            </a:pPr>
            <a:r>
              <a:rPr lang="el-GR" dirty="0" smtClean="0"/>
              <a:t> </a:t>
            </a:r>
            <a:r>
              <a:rPr lang="el-GR" b="1" dirty="0" smtClean="0">
                <a:solidFill>
                  <a:srgbClr val="FF0000"/>
                </a:solidFill>
              </a:rPr>
              <a:t>ΝΕΩΤΕΡΕΣ ΘΕΡΑΠΕΙΕΣ</a:t>
            </a:r>
            <a:endParaRPr lang="el-GR" sz="2400" b="1" dirty="0" smtClean="0">
              <a:solidFill>
                <a:srgbClr val="FF0000"/>
              </a:solidFill>
            </a:endParaRPr>
          </a:p>
          <a:p>
            <a:pPr algn="just"/>
            <a:endParaRPr lang="el-GR" sz="2000" dirty="0" smtClean="0"/>
          </a:p>
          <a:p>
            <a:pPr algn="just"/>
            <a:r>
              <a:rPr lang="el-GR" sz="2000" dirty="0" smtClean="0"/>
              <a:t>Νέα φάρμακα που δρουν </a:t>
            </a:r>
            <a:r>
              <a:rPr lang="el-GR" sz="2000" b="1" dirty="0" err="1" smtClean="0">
                <a:solidFill>
                  <a:srgbClr val="FF0000"/>
                </a:solidFill>
              </a:rPr>
              <a:t>στοχευμένα</a:t>
            </a:r>
            <a:r>
              <a:rPr lang="el-GR" sz="2000" dirty="0" smtClean="0"/>
              <a:t> πάνω στα καρκινικά κύτταρα εμποδίζοντας την επιβίωσή </a:t>
            </a:r>
            <a:r>
              <a:rPr lang="el-GR" sz="2000" dirty="0" smtClean="0"/>
              <a:t>τους</a:t>
            </a:r>
            <a:r>
              <a:rPr lang="en-US" sz="2000" dirty="0" smtClean="0"/>
              <a:t>, </a:t>
            </a:r>
            <a:r>
              <a:rPr lang="el-GR" sz="2000" dirty="0" smtClean="0"/>
              <a:t>τον </a:t>
            </a:r>
            <a:r>
              <a:rPr lang="el-GR" sz="2000" dirty="0" smtClean="0"/>
              <a:t>πολλαπλασιασμό τους, οδηγώντας τα σε θάνατο, ή  </a:t>
            </a:r>
            <a:r>
              <a:rPr lang="el-GR" sz="2000" dirty="0" smtClean="0"/>
              <a:t>που κατευθύνουν </a:t>
            </a:r>
            <a:r>
              <a:rPr lang="el-GR" sz="2000" dirty="0" smtClean="0"/>
              <a:t>το ανοσοποιητικό μας σύστημα </a:t>
            </a:r>
            <a:r>
              <a:rPr lang="el-GR" sz="2000" dirty="0" smtClean="0"/>
              <a:t>ενάντια σε αυτά</a:t>
            </a:r>
            <a:r>
              <a:rPr lang="el-GR" sz="2000" dirty="0" smtClean="0"/>
              <a:t> </a:t>
            </a:r>
            <a:endParaRPr lang="el-GR" sz="2000" dirty="0" smtClean="0"/>
          </a:p>
          <a:p>
            <a:pPr algn="just"/>
            <a:endParaRPr lang="el-GR" sz="2000" dirty="0" smtClean="0"/>
          </a:p>
          <a:p>
            <a:pPr algn="just">
              <a:buFont typeface="Wingdings" pitchFamily="2" charset="2"/>
              <a:buChar char="v"/>
            </a:pPr>
            <a:r>
              <a:rPr lang="el-GR" sz="2000" dirty="0" smtClean="0"/>
              <a:t> Το πρώτο φάρμακο αυτής της κατηγορίας ήταν το </a:t>
            </a:r>
            <a:r>
              <a:rPr lang="en-US" sz="2000" dirty="0" err="1" smtClean="0"/>
              <a:t>Mabthera</a:t>
            </a:r>
            <a:r>
              <a:rPr lang="en-US" sz="2000" dirty="0" smtClean="0"/>
              <a:t> (</a:t>
            </a:r>
            <a:r>
              <a:rPr lang="en-US" sz="2000" dirty="0" err="1" smtClean="0"/>
              <a:t>Rituximab</a:t>
            </a:r>
            <a:r>
              <a:rPr lang="en-US" sz="2000" dirty="0" smtClean="0"/>
              <a:t>) </a:t>
            </a:r>
            <a:r>
              <a:rPr lang="el-GR" sz="2000" dirty="0" smtClean="0"/>
              <a:t>ένα</a:t>
            </a:r>
            <a:r>
              <a:rPr lang="en-US" sz="2000" dirty="0" smtClean="0"/>
              <a:t> </a:t>
            </a:r>
            <a:r>
              <a:rPr lang="en-US" sz="2000" dirty="0" err="1" smtClean="0"/>
              <a:t>MoAb</a:t>
            </a:r>
            <a:r>
              <a:rPr lang="el-GR" sz="2000" dirty="0" smtClean="0"/>
              <a:t> με στόχο τον υποδοχέα </a:t>
            </a:r>
            <a:r>
              <a:rPr lang="en-US" sz="2000" dirty="0" smtClean="0"/>
              <a:t>CD20 </a:t>
            </a:r>
            <a:r>
              <a:rPr lang="el-GR" sz="2000" dirty="0" smtClean="0"/>
              <a:t>πάνω στην επιφάνεια των Β-λεμφοκυττάρων (εγκρίθηκε από τον </a:t>
            </a:r>
            <a:r>
              <a:rPr lang="en-US" sz="2000" dirty="0" smtClean="0"/>
              <a:t>FDA </a:t>
            </a:r>
            <a:r>
              <a:rPr lang="el-GR" sz="2000" dirty="0" smtClean="0"/>
              <a:t>το 1997). </a:t>
            </a:r>
          </a:p>
          <a:p>
            <a:pPr algn="just"/>
            <a:endParaRPr lang="el-GR" sz="2000" dirty="0" smtClean="0"/>
          </a:p>
          <a:p>
            <a:pPr algn="just"/>
            <a:r>
              <a:rPr lang="el-GR" sz="2000" dirty="0" smtClean="0"/>
              <a:t>Σήμερα είναι διαθέσιμα νεότερα </a:t>
            </a:r>
            <a:r>
              <a:rPr lang="en-US" sz="2000" dirty="0" smtClean="0"/>
              <a:t>antiCD20 </a:t>
            </a:r>
            <a:r>
              <a:rPr lang="en-US" sz="2000" dirty="0" err="1" smtClean="0"/>
              <a:t>MoAb</a:t>
            </a:r>
            <a:r>
              <a:rPr lang="en-US" sz="2000" dirty="0" smtClean="0"/>
              <a:t> </a:t>
            </a:r>
            <a:r>
              <a:rPr lang="el-GR" sz="2000" dirty="0" smtClean="0"/>
              <a:t>αλλά και άλλα φάρμακα που στοχεύουν σε άλλους υποδοχείς πάνω στα </a:t>
            </a:r>
            <a:r>
              <a:rPr lang="el-GR" sz="2000" dirty="0" err="1" smtClean="0"/>
              <a:t>λεμφωματικά</a:t>
            </a:r>
            <a:r>
              <a:rPr lang="el-GR" sz="2000" dirty="0" smtClean="0"/>
              <a:t> κύτταρα όπως το </a:t>
            </a:r>
            <a:r>
              <a:rPr lang="en-US" sz="2000" dirty="0" smtClean="0"/>
              <a:t>antiCD30 </a:t>
            </a:r>
            <a:r>
              <a:rPr lang="en-US" sz="2000" dirty="0" err="1" smtClean="0"/>
              <a:t>MoAb</a:t>
            </a:r>
            <a:r>
              <a:rPr lang="en-US" sz="2000" dirty="0" smtClean="0"/>
              <a:t> </a:t>
            </a:r>
            <a:r>
              <a:rPr lang="el-GR" sz="2000" dirty="0" smtClean="0"/>
              <a:t>για το </a:t>
            </a:r>
            <a:r>
              <a:rPr lang="en-US" sz="2000" dirty="0" smtClean="0"/>
              <a:t>HL</a:t>
            </a:r>
            <a:r>
              <a:rPr lang="el-GR" sz="2000" dirty="0" smtClean="0"/>
              <a:t>, καθώς και το </a:t>
            </a:r>
            <a:r>
              <a:rPr lang="el-GR" sz="2000" dirty="0" err="1" smtClean="0"/>
              <a:t>ραδιοφάρμακο</a:t>
            </a:r>
            <a:r>
              <a:rPr lang="el-GR" sz="2000" dirty="0" smtClean="0"/>
              <a:t> </a:t>
            </a:r>
            <a:r>
              <a:rPr lang="en-US" sz="2000" dirty="0" err="1" smtClean="0"/>
              <a:t>Zevalin</a:t>
            </a:r>
            <a:r>
              <a:rPr lang="en-US" sz="2000" dirty="0" smtClean="0"/>
              <a:t> </a:t>
            </a:r>
            <a:r>
              <a:rPr lang="el-GR" sz="2000" dirty="0" smtClean="0"/>
              <a:t>το οποίο είναι ένα </a:t>
            </a:r>
            <a:r>
              <a:rPr lang="en-US" sz="2000" dirty="0" smtClean="0"/>
              <a:t>antiCD20 </a:t>
            </a:r>
            <a:r>
              <a:rPr lang="en-US" sz="2000" dirty="0" err="1" smtClean="0"/>
              <a:t>MoAb</a:t>
            </a:r>
            <a:r>
              <a:rPr lang="en-US" sz="2000" dirty="0" smtClean="0"/>
              <a:t> </a:t>
            </a:r>
            <a:r>
              <a:rPr lang="el-GR" sz="2000" dirty="0" smtClean="0"/>
              <a:t>συνδεδεμένο με μικρές δόσεις ακτινοβολίας</a:t>
            </a:r>
            <a:endParaRPr lang="el-GR"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432560" y="714356"/>
            <a:ext cx="7406640" cy="5357850"/>
          </a:xfrm>
        </p:spPr>
        <p:txBody>
          <a:bodyPr>
            <a:normAutofit/>
          </a:bodyPr>
          <a:lstStyle/>
          <a:p>
            <a:pPr algn="just">
              <a:buFont typeface="Wingdings" pitchFamily="2" charset="2"/>
              <a:buChar char="v"/>
            </a:pPr>
            <a:r>
              <a:rPr lang="el-GR" sz="2000" dirty="0" smtClean="0"/>
              <a:t> φάρμακα που εμποδίζουν την σηματοδότηση ή την λειτουργία ρυθμιστικών </a:t>
            </a:r>
            <a:r>
              <a:rPr lang="el-GR" sz="2000" dirty="0" err="1" smtClean="0"/>
              <a:t>πρωτεινών</a:t>
            </a:r>
            <a:r>
              <a:rPr lang="el-GR" sz="2000" dirty="0" smtClean="0"/>
              <a:t> μέσα στα </a:t>
            </a:r>
            <a:r>
              <a:rPr lang="el-GR" sz="2000" dirty="0" err="1" smtClean="0"/>
              <a:t>λεμφωματικά</a:t>
            </a:r>
            <a:r>
              <a:rPr lang="el-GR" sz="2000" dirty="0" smtClean="0"/>
              <a:t> κύτταρα </a:t>
            </a:r>
            <a:r>
              <a:rPr lang="el-GR" sz="2000" dirty="0" smtClean="0"/>
              <a:t>όπως το  </a:t>
            </a:r>
            <a:r>
              <a:rPr lang="en-US" sz="2000" dirty="0" err="1" smtClean="0"/>
              <a:t>ibrutinib</a:t>
            </a:r>
            <a:r>
              <a:rPr lang="en-US" sz="2000" dirty="0" smtClean="0"/>
              <a:t> (BTK </a:t>
            </a:r>
            <a:r>
              <a:rPr lang="el-GR" sz="2000" dirty="0" smtClean="0"/>
              <a:t>αναστολέας), το </a:t>
            </a:r>
            <a:r>
              <a:rPr lang="en-US" sz="2000" dirty="0" err="1" smtClean="0"/>
              <a:t>idelalisib</a:t>
            </a:r>
            <a:r>
              <a:rPr lang="en-US" sz="2000" dirty="0" smtClean="0"/>
              <a:t> (PI3K</a:t>
            </a:r>
            <a:r>
              <a:rPr lang="el-GR" sz="2000" dirty="0" smtClean="0"/>
              <a:t>δ</a:t>
            </a:r>
            <a:r>
              <a:rPr lang="en-US" sz="2000" dirty="0" smtClean="0"/>
              <a:t> </a:t>
            </a:r>
            <a:r>
              <a:rPr lang="el-GR" sz="2000" dirty="0" smtClean="0"/>
              <a:t>αναστολέας), το </a:t>
            </a:r>
            <a:r>
              <a:rPr lang="en-US" sz="2000" dirty="0" err="1" smtClean="0"/>
              <a:t>temserolimus</a:t>
            </a:r>
            <a:r>
              <a:rPr lang="en-US" sz="2000" dirty="0" smtClean="0"/>
              <a:t> (</a:t>
            </a:r>
            <a:r>
              <a:rPr lang="en-US" sz="2000" dirty="0" err="1" smtClean="0"/>
              <a:t>mTOR</a:t>
            </a:r>
            <a:r>
              <a:rPr lang="en-US" sz="2000" dirty="0" smtClean="0"/>
              <a:t> </a:t>
            </a:r>
            <a:r>
              <a:rPr lang="el-GR" sz="2000" dirty="0" smtClean="0"/>
              <a:t>αναστολέας</a:t>
            </a:r>
            <a:r>
              <a:rPr lang="en-US" sz="2000" dirty="0" smtClean="0"/>
              <a:t>)</a:t>
            </a:r>
            <a:r>
              <a:rPr lang="el-GR" sz="2000" dirty="0" smtClean="0"/>
              <a:t> με αποτέλεσμα την αναστολή του πολλαπλασιασμού τους και τον ταχύτερο θάνατό τους</a:t>
            </a:r>
          </a:p>
          <a:p>
            <a:pPr algn="just">
              <a:buFont typeface="Wingdings" pitchFamily="2" charset="2"/>
              <a:buChar char="v"/>
            </a:pPr>
            <a:endParaRPr lang="el-GR" sz="2000" dirty="0" smtClean="0"/>
          </a:p>
          <a:p>
            <a:pPr algn="just">
              <a:buFont typeface="Wingdings" pitchFamily="2" charset="2"/>
              <a:buChar char="v"/>
            </a:pPr>
            <a:r>
              <a:rPr lang="el-GR" sz="2000" dirty="0" smtClean="0"/>
              <a:t> φάρμακα που αναστέλλουν την λειτουργία του </a:t>
            </a:r>
            <a:r>
              <a:rPr lang="el-GR" sz="2000" dirty="0" err="1" smtClean="0"/>
              <a:t>πρωτεασώματος</a:t>
            </a:r>
            <a:r>
              <a:rPr lang="el-GR" sz="2000" dirty="0" smtClean="0"/>
              <a:t> όπως το </a:t>
            </a:r>
            <a:r>
              <a:rPr lang="en-US" sz="2000" dirty="0" err="1" smtClean="0"/>
              <a:t>bortezomib</a:t>
            </a:r>
            <a:r>
              <a:rPr lang="el-GR" sz="2000" dirty="0" smtClean="0"/>
              <a:t> και το </a:t>
            </a:r>
            <a:r>
              <a:rPr lang="en-US" sz="2000" dirty="0" err="1" smtClean="0"/>
              <a:t>carfilzomib</a:t>
            </a:r>
            <a:r>
              <a:rPr lang="en-US" sz="2000" dirty="0" smtClean="0"/>
              <a:t> </a:t>
            </a:r>
            <a:r>
              <a:rPr lang="el-GR" sz="2000" dirty="0" smtClean="0"/>
              <a:t>επάγοντας τον κυτταρικό θάνατο</a:t>
            </a:r>
          </a:p>
          <a:p>
            <a:pPr algn="just">
              <a:buFont typeface="Wingdings" pitchFamily="2" charset="2"/>
              <a:buChar char="v"/>
            </a:pPr>
            <a:endParaRPr lang="el-GR" sz="2000" dirty="0" smtClean="0"/>
          </a:p>
          <a:p>
            <a:pPr algn="just">
              <a:buFont typeface="Wingdings" pitchFamily="2" charset="2"/>
              <a:buChar char="v"/>
            </a:pPr>
            <a:r>
              <a:rPr lang="el-GR" sz="2000" dirty="0" smtClean="0"/>
              <a:t> </a:t>
            </a:r>
            <a:r>
              <a:rPr lang="el-GR" sz="2000" dirty="0" err="1" smtClean="0"/>
              <a:t>ανοσοτροποποιητικά</a:t>
            </a:r>
            <a:r>
              <a:rPr lang="el-GR" sz="2000" dirty="0" smtClean="0"/>
              <a:t> φάρμακα</a:t>
            </a:r>
            <a:r>
              <a:rPr lang="en-US" sz="2000" dirty="0" smtClean="0"/>
              <a:t>, </a:t>
            </a:r>
            <a:r>
              <a:rPr lang="el-GR" sz="2000" dirty="0" smtClean="0"/>
              <a:t>θαλιδομίδη, </a:t>
            </a:r>
            <a:r>
              <a:rPr lang="el-GR" sz="2000" dirty="0" err="1" smtClean="0"/>
              <a:t>λεναλιδομίδη</a:t>
            </a:r>
            <a:r>
              <a:rPr lang="el-GR" sz="2000" dirty="0" smtClean="0"/>
              <a:t>, </a:t>
            </a:r>
            <a:r>
              <a:rPr lang="el-GR" sz="2000" dirty="0" err="1" smtClean="0"/>
              <a:t>πομαλιδομίδη</a:t>
            </a:r>
            <a:r>
              <a:rPr lang="el-GR" sz="2000" dirty="0" smtClean="0"/>
              <a:t>,  τα οποία επί της ουσίας έχουν πολλαπλές δράσεις (τροποποίηση της λειτουργίας του ανοσοποιητικού συστήματος, αντιφλεγμονώδη δράση, </a:t>
            </a:r>
            <a:r>
              <a:rPr lang="el-GR" sz="2000" dirty="0" err="1" smtClean="0"/>
              <a:t>αντιαγγειογενετική</a:t>
            </a:r>
            <a:r>
              <a:rPr lang="el-GR" sz="2000" dirty="0" smtClean="0"/>
              <a:t> δράση κα)</a:t>
            </a:r>
          </a:p>
          <a:p>
            <a:pPr>
              <a:buFont typeface="Wingdings" pitchFamily="2" charset="2"/>
              <a:buChar char="v"/>
            </a:pPr>
            <a:endParaRPr lang="el-GR" sz="2000" dirty="0" smtClean="0"/>
          </a:p>
          <a:p>
            <a:endParaRPr lang="el-GR" sz="2000" dirty="0"/>
          </a:p>
        </p:txBody>
      </p:sp>
    </p:spTree>
  </p:cSld>
  <p:clrMapOvr>
    <a:masterClrMapping/>
  </p:clrMapOvr>
  <p:transition>
    <p:sndAc>
      <p:stSnd>
        <p:snd r:embed="rId2" name="bomb.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432560" y="571480"/>
            <a:ext cx="7406640" cy="5214974"/>
          </a:xfrm>
        </p:spPr>
        <p:txBody>
          <a:bodyPr>
            <a:normAutofit lnSpcReduction="10000"/>
          </a:bodyPr>
          <a:lstStyle/>
          <a:p>
            <a:pPr algn="just">
              <a:buFont typeface="Wingdings" pitchFamily="2" charset="2"/>
              <a:buChar char="v"/>
            </a:pPr>
            <a:r>
              <a:rPr lang="el-GR" sz="2000" dirty="0" smtClean="0"/>
              <a:t> φάρμακα που επάγουν τον προγραμματισμένο κυτταρικό θάνατο</a:t>
            </a:r>
            <a:r>
              <a:rPr lang="en-US" sz="2000" dirty="0" smtClean="0"/>
              <a:t> </a:t>
            </a:r>
            <a:r>
              <a:rPr lang="el-GR" sz="2000" dirty="0" smtClean="0"/>
              <a:t>όπως το </a:t>
            </a:r>
            <a:r>
              <a:rPr lang="en-US" sz="2000" dirty="0" err="1" smtClean="0"/>
              <a:t>venetoclax</a:t>
            </a:r>
            <a:r>
              <a:rPr lang="en-US" sz="2000" dirty="0" smtClean="0"/>
              <a:t>  </a:t>
            </a:r>
            <a:r>
              <a:rPr lang="el-GR" sz="2000" dirty="0" smtClean="0"/>
              <a:t>που δρα ως </a:t>
            </a:r>
            <a:r>
              <a:rPr lang="en-US" sz="2000" dirty="0" smtClean="0"/>
              <a:t>Bcl-2 </a:t>
            </a:r>
            <a:r>
              <a:rPr lang="el-GR" sz="2000" dirty="0" smtClean="0"/>
              <a:t>αναστολέας (η </a:t>
            </a:r>
            <a:r>
              <a:rPr lang="en-US" sz="2000" dirty="0" smtClean="0"/>
              <a:t>Bcl-2 </a:t>
            </a:r>
            <a:r>
              <a:rPr lang="el-GR" sz="2000" dirty="0" err="1" smtClean="0"/>
              <a:t>πρωτείνη</a:t>
            </a:r>
            <a:r>
              <a:rPr lang="el-GR" sz="2000" dirty="0" smtClean="0"/>
              <a:t> είναι </a:t>
            </a:r>
            <a:r>
              <a:rPr lang="el-GR" sz="2000" dirty="0" err="1" smtClean="0"/>
              <a:t>αντι</a:t>
            </a:r>
            <a:r>
              <a:rPr lang="el-GR" sz="2000" dirty="0" smtClean="0"/>
              <a:t>-</a:t>
            </a:r>
            <a:r>
              <a:rPr lang="el-GR" sz="2000" dirty="0" err="1" smtClean="0"/>
              <a:t>αποπτωτική</a:t>
            </a:r>
            <a:r>
              <a:rPr lang="el-GR" sz="2000" dirty="0" smtClean="0"/>
              <a:t>)</a:t>
            </a:r>
            <a:endParaRPr lang="en-US" sz="2000" dirty="0" smtClean="0"/>
          </a:p>
          <a:p>
            <a:pPr algn="just">
              <a:buFont typeface="Wingdings" pitchFamily="2" charset="2"/>
              <a:buChar char="v"/>
            </a:pPr>
            <a:endParaRPr lang="en-US" sz="2000" dirty="0" smtClean="0"/>
          </a:p>
          <a:p>
            <a:pPr algn="just">
              <a:buFont typeface="Wingdings" pitchFamily="2" charset="2"/>
              <a:buChar char="v"/>
            </a:pPr>
            <a:r>
              <a:rPr lang="en-US" sz="2000" dirty="0" smtClean="0"/>
              <a:t> </a:t>
            </a:r>
            <a:r>
              <a:rPr lang="el-GR" sz="2000" dirty="0" smtClean="0"/>
              <a:t>φάρμακα που επιτρέπουν στο ανοσοποιητικό μας σύστημα να </a:t>
            </a:r>
            <a:r>
              <a:rPr lang="el-GR" sz="2000" dirty="0" smtClean="0"/>
              <a:t>αναγνωρίσει </a:t>
            </a:r>
            <a:r>
              <a:rPr lang="el-GR" sz="2000" dirty="0" smtClean="0"/>
              <a:t>και τελικά να </a:t>
            </a:r>
            <a:r>
              <a:rPr lang="el-GR" sz="2000" dirty="0" smtClean="0"/>
              <a:t>σκοτώσει </a:t>
            </a:r>
            <a:r>
              <a:rPr lang="el-GR" sz="2000" dirty="0" smtClean="0"/>
              <a:t>τα </a:t>
            </a:r>
            <a:r>
              <a:rPr lang="el-GR" sz="2000" dirty="0" err="1" smtClean="0"/>
              <a:t>λεμφωματικά</a:t>
            </a:r>
            <a:r>
              <a:rPr lang="el-GR" sz="2000" dirty="0" smtClean="0"/>
              <a:t> </a:t>
            </a:r>
            <a:r>
              <a:rPr lang="el-GR" sz="2000" dirty="0" smtClean="0"/>
              <a:t>κύτταρα </a:t>
            </a:r>
            <a:r>
              <a:rPr lang="el-GR" sz="2000" dirty="0" smtClean="0"/>
              <a:t>όπως το </a:t>
            </a:r>
            <a:r>
              <a:rPr lang="en-US" sz="2000" dirty="0" err="1" smtClean="0"/>
              <a:t>nivolumab</a:t>
            </a:r>
            <a:r>
              <a:rPr lang="en-US" sz="2000" dirty="0" smtClean="0"/>
              <a:t> </a:t>
            </a:r>
            <a:r>
              <a:rPr lang="el-GR" sz="2000" dirty="0" smtClean="0"/>
              <a:t>και το </a:t>
            </a:r>
            <a:r>
              <a:rPr lang="en-US" sz="2000" dirty="0" err="1" smtClean="0"/>
              <a:t>pemprolizumab</a:t>
            </a:r>
            <a:r>
              <a:rPr lang="en-US" sz="2000" dirty="0" smtClean="0"/>
              <a:t>. </a:t>
            </a:r>
            <a:r>
              <a:rPr lang="el-GR" sz="2000" dirty="0" smtClean="0"/>
              <a:t>Στην ουσία διακόπτουν την δράση μεταξύ δύο </a:t>
            </a:r>
            <a:r>
              <a:rPr lang="el-GR" sz="2000" dirty="0" err="1" smtClean="0"/>
              <a:t>πρωτεινών</a:t>
            </a:r>
            <a:r>
              <a:rPr lang="el-GR" sz="2000" dirty="0" smtClean="0"/>
              <a:t> επιτρέποντας στην άμυνα του οργανισμού μας να διακρίνει, αναγνωρίσει και σκοτώσει τα καρκινικά κύτταρα</a:t>
            </a:r>
          </a:p>
          <a:p>
            <a:pPr algn="just">
              <a:buFont typeface="Wingdings" pitchFamily="2" charset="2"/>
              <a:buChar char="v"/>
            </a:pPr>
            <a:endParaRPr lang="el-GR" sz="2000" dirty="0" smtClean="0"/>
          </a:p>
          <a:p>
            <a:pPr algn="just">
              <a:buFont typeface="Wingdings" pitchFamily="2" charset="2"/>
              <a:buChar char="v"/>
            </a:pPr>
            <a:r>
              <a:rPr lang="el-GR" sz="2000" dirty="0" smtClean="0"/>
              <a:t> αναστολείς της </a:t>
            </a:r>
            <a:r>
              <a:rPr lang="el-GR" sz="2000" dirty="0" err="1" smtClean="0"/>
              <a:t>αποακετυλίωσης</a:t>
            </a:r>
            <a:r>
              <a:rPr lang="el-GR" sz="2000" dirty="0" smtClean="0"/>
              <a:t> των </a:t>
            </a:r>
            <a:r>
              <a:rPr lang="el-GR" sz="2000" dirty="0" err="1" smtClean="0"/>
              <a:t>ιστονών</a:t>
            </a:r>
            <a:r>
              <a:rPr lang="el-GR" sz="2000" dirty="0" smtClean="0"/>
              <a:t> όπως το</a:t>
            </a:r>
            <a:r>
              <a:rPr lang="en-US" sz="2000" dirty="0" smtClean="0"/>
              <a:t> </a:t>
            </a:r>
            <a:r>
              <a:rPr lang="en-US" sz="2000" dirty="0" err="1" smtClean="0"/>
              <a:t>vorinostat</a:t>
            </a:r>
            <a:r>
              <a:rPr lang="en-US" sz="2000" dirty="0" smtClean="0"/>
              <a:t> </a:t>
            </a:r>
          </a:p>
          <a:p>
            <a:pPr algn="just">
              <a:buFont typeface="Wingdings" pitchFamily="2" charset="2"/>
              <a:buChar char="v"/>
            </a:pPr>
            <a:endParaRPr lang="en-US" sz="2000" dirty="0" smtClean="0"/>
          </a:p>
          <a:p>
            <a:pPr algn="just">
              <a:buFont typeface="Wingdings" pitchFamily="2" charset="2"/>
              <a:buChar char="v"/>
            </a:pPr>
            <a:r>
              <a:rPr lang="en-US" sz="2000" dirty="0" smtClean="0"/>
              <a:t> </a:t>
            </a:r>
            <a:r>
              <a:rPr lang="el-GR" sz="2000" dirty="0" smtClean="0"/>
              <a:t>συνδυασμοί </a:t>
            </a:r>
            <a:r>
              <a:rPr lang="en-US" sz="2000" dirty="0" err="1" smtClean="0"/>
              <a:t>MoAb</a:t>
            </a:r>
            <a:r>
              <a:rPr lang="en-US" sz="2000" dirty="0" smtClean="0"/>
              <a:t> </a:t>
            </a:r>
            <a:r>
              <a:rPr lang="el-GR" sz="2000" dirty="0" smtClean="0"/>
              <a:t>και τοξίνης </a:t>
            </a:r>
          </a:p>
          <a:p>
            <a:pPr algn="just">
              <a:buFont typeface="Wingdings" pitchFamily="2" charset="2"/>
              <a:buChar char="v"/>
            </a:pPr>
            <a:endParaRPr lang="el-GR" sz="2000" dirty="0" smtClean="0"/>
          </a:p>
          <a:p>
            <a:pPr algn="just">
              <a:buFont typeface="Wingdings" pitchFamily="2" charset="2"/>
              <a:buChar char="v"/>
            </a:pPr>
            <a:r>
              <a:rPr lang="el-GR" sz="2000" dirty="0" smtClean="0"/>
              <a:t> ανοσοθεραπεία με την χρήση </a:t>
            </a:r>
            <a:r>
              <a:rPr lang="en-US" sz="2000" dirty="0" smtClean="0"/>
              <a:t>CAR-T cells</a:t>
            </a:r>
            <a:endParaRPr lang="el-GR"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432560" y="785794"/>
            <a:ext cx="7406640" cy="4929222"/>
          </a:xfrm>
        </p:spPr>
        <p:txBody>
          <a:bodyPr>
            <a:normAutofit lnSpcReduction="10000"/>
          </a:bodyPr>
          <a:lstStyle/>
          <a:p>
            <a:pPr>
              <a:buFont typeface="Wingdings" pitchFamily="2" charset="2"/>
              <a:buChar char="q"/>
            </a:pPr>
            <a:r>
              <a:rPr lang="en-US" dirty="0" smtClean="0"/>
              <a:t> </a:t>
            </a:r>
            <a:r>
              <a:rPr lang="en-US" b="1" dirty="0" smtClean="0">
                <a:solidFill>
                  <a:srgbClr val="FF0000"/>
                </a:solidFill>
              </a:rPr>
              <a:t>CAR-T cells </a:t>
            </a:r>
            <a:r>
              <a:rPr lang="en-US" sz="1800" b="1" dirty="0" smtClean="0">
                <a:solidFill>
                  <a:srgbClr val="FF0000"/>
                </a:solidFill>
              </a:rPr>
              <a:t>(CHIMERIC ANTIGEN RECEPTOR T-Cells)</a:t>
            </a:r>
            <a:endParaRPr lang="en-US" b="1" dirty="0" smtClean="0">
              <a:solidFill>
                <a:srgbClr val="FF0000"/>
              </a:solidFill>
            </a:endParaRPr>
          </a:p>
          <a:p>
            <a:pPr>
              <a:buFont typeface="Wingdings" pitchFamily="2" charset="2"/>
              <a:buChar char="q"/>
            </a:pPr>
            <a:endParaRPr lang="en-US" b="1" dirty="0" smtClean="0">
              <a:solidFill>
                <a:srgbClr val="FF0000"/>
              </a:solidFill>
            </a:endParaRPr>
          </a:p>
          <a:p>
            <a:pPr algn="just"/>
            <a:r>
              <a:rPr lang="el-GR" sz="2000" dirty="0" smtClean="0">
                <a:solidFill>
                  <a:schemeClr val="tx1"/>
                </a:solidFill>
              </a:rPr>
              <a:t>Αποτελεί σύγχρονη </a:t>
            </a:r>
            <a:r>
              <a:rPr lang="el-GR" sz="2000" dirty="0" smtClean="0">
                <a:solidFill>
                  <a:schemeClr val="tx1"/>
                </a:solidFill>
              </a:rPr>
              <a:t>μορφή ανοσοθεραπείας όπου </a:t>
            </a:r>
            <a:r>
              <a:rPr lang="en-US" sz="2000" dirty="0" smtClean="0">
                <a:solidFill>
                  <a:schemeClr val="tx1"/>
                </a:solidFill>
              </a:rPr>
              <a:t>T-</a:t>
            </a:r>
            <a:r>
              <a:rPr lang="el-GR" sz="2000" dirty="0" smtClean="0">
                <a:solidFill>
                  <a:schemeClr val="tx1"/>
                </a:solidFill>
              </a:rPr>
              <a:t>λεμφοκύτταρα ενός ασθενούς  με αιματολογικό καρκίνο χρησιμοποιούνται μετά από ειδική επεξεργασία για την θεραπεία του</a:t>
            </a:r>
          </a:p>
          <a:p>
            <a:pPr algn="just"/>
            <a:r>
              <a:rPr lang="el-GR" sz="2000" dirty="0" smtClean="0">
                <a:solidFill>
                  <a:schemeClr val="tx1"/>
                </a:solidFill>
              </a:rPr>
              <a:t>Αρχικά οι μελέτες αφορούσαν έναν μικρό αριθμό ασθενών με αιματολογική κακοήθεια , συγκεκριμένα </a:t>
            </a:r>
            <a:r>
              <a:rPr lang="el-GR" sz="2000" dirty="0" smtClean="0">
                <a:solidFill>
                  <a:schemeClr val="tx1"/>
                </a:solidFill>
              </a:rPr>
              <a:t>παιδιά με </a:t>
            </a:r>
            <a:r>
              <a:rPr lang="el-GR" sz="2000" dirty="0" smtClean="0">
                <a:solidFill>
                  <a:schemeClr val="tx1"/>
                </a:solidFill>
              </a:rPr>
              <a:t>ΟΛΛ, στους οποίους όλες οι άλλες θεραπείες δεν είχαν πλέον κανένα αποτέλεσμα</a:t>
            </a:r>
          </a:p>
          <a:p>
            <a:pPr algn="just"/>
            <a:r>
              <a:rPr lang="el-GR" sz="2000" dirty="0" smtClean="0">
                <a:solidFill>
                  <a:schemeClr val="tx1"/>
                </a:solidFill>
              </a:rPr>
              <a:t>Τον Αύγουστο η θεραπεία αυτή εγκρίθηκε από τον </a:t>
            </a:r>
            <a:r>
              <a:rPr lang="en-US" sz="2000" dirty="0" smtClean="0">
                <a:solidFill>
                  <a:schemeClr val="tx1"/>
                </a:solidFill>
              </a:rPr>
              <a:t>FDA </a:t>
            </a:r>
            <a:r>
              <a:rPr lang="el-GR" sz="2000" dirty="0" smtClean="0">
                <a:solidFill>
                  <a:schemeClr val="tx1"/>
                </a:solidFill>
              </a:rPr>
              <a:t>για την αντιμετώπιση ασθενών με ΟΛΛ, ενώ φαίνεται ότι θα λάβει και έγκριση για ασθενείς με προχωρημένο Λέμφωμα</a:t>
            </a:r>
          </a:p>
          <a:p>
            <a:pPr algn="just"/>
            <a:r>
              <a:rPr lang="el-GR" sz="2000" dirty="0" smtClean="0">
                <a:solidFill>
                  <a:schemeClr val="tx1"/>
                </a:solidFill>
              </a:rPr>
              <a:t>Εντούτοις οι ερευνητές επισημαίνουν ότι αυτή η θεραπευτική επιλογή δεν είναι ακόμη διαθέσιμη για τους ασθενείς με συμπαγής όγκους όπως ο καρκίνος του μαστού και του πεπτικού</a:t>
            </a:r>
          </a:p>
          <a:p>
            <a:endParaRPr lang="el-GR" sz="2000" dirty="0" smtClean="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432560" y="714356"/>
            <a:ext cx="7406640" cy="5357850"/>
          </a:xfrm>
        </p:spPr>
        <p:txBody>
          <a:bodyPr>
            <a:normAutofit lnSpcReduction="10000"/>
          </a:bodyPr>
          <a:lstStyle/>
          <a:p>
            <a:pPr algn="just"/>
            <a:r>
              <a:rPr lang="el-GR" sz="2400" dirty="0" smtClean="0"/>
              <a:t>Λήψη αίματος από τον ασθενή και απομόνωση των Τ-λεμφοκυττάρων</a:t>
            </a:r>
          </a:p>
          <a:p>
            <a:pPr algn="just"/>
            <a:endParaRPr lang="el-GR" sz="2400" dirty="0" smtClean="0"/>
          </a:p>
          <a:p>
            <a:pPr algn="just"/>
            <a:r>
              <a:rPr lang="el-GR" sz="2400" dirty="0" smtClean="0"/>
              <a:t>Γενετική τροποποίηση για να εκφράζουν στην επιφάνειά τους υποδοχείς για συγκεκριμένες </a:t>
            </a:r>
            <a:r>
              <a:rPr lang="el-GR" sz="2400" dirty="0" err="1" smtClean="0"/>
              <a:t>πρωτείνες</a:t>
            </a:r>
            <a:r>
              <a:rPr lang="el-GR" sz="2400" dirty="0" smtClean="0"/>
              <a:t> που βρίσκονται στην επιφάνεια των καρκινικών κυττάρων, με στόχο την αναγνώρισή τους και την σύνδεσή τους με αυτά</a:t>
            </a:r>
          </a:p>
          <a:p>
            <a:pPr algn="just"/>
            <a:endParaRPr lang="el-GR" sz="2400" dirty="0" smtClean="0"/>
          </a:p>
          <a:p>
            <a:pPr algn="just"/>
            <a:r>
              <a:rPr lang="el-GR" sz="2400" dirty="0" smtClean="0"/>
              <a:t>Πολλαπλασιασμός στο εργαστήριο για να αυξηθεί ο αριθμός τους και </a:t>
            </a:r>
            <a:r>
              <a:rPr lang="el-GR" sz="2400" dirty="0" err="1" smtClean="0"/>
              <a:t>επανέγχυση</a:t>
            </a:r>
            <a:r>
              <a:rPr lang="el-GR" sz="2400" dirty="0" smtClean="0"/>
              <a:t> στον ασθενή, </a:t>
            </a:r>
            <a:r>
              <a:rPr lang="el-GR" sz="2400" dirty="0" smtClean="0"/>
              <a:t>μετά από </a:t>
            </a:r>
            <a:r>
              <a:rPr lang="el-GR" sz="2400" dirty="0" smtClean="0"/>
              <a:t>χορήγηση ΧΜΘ ως σχήμα προετοιμασίας</a:t>
            </a:r>
          </a:p>
          <a:p>
            <a:pPr algn="just"/>
            <a:endParaRPr lang="el-GR" sz="2400" dirty="0" smtClean="0"/>
          </a:p>
          <a:p>
            <a:pPr algn="just"/>
            <a:r>
              <a:rPr lang="el-GR" sz="2400" dirty="0" smtClean="0"/>
              <a:t>Χρονική διάρκεια κατασκευής τους : 7 ημέρες</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432560" y="571480"/>
            <a:ext cx="7406640" cy="5072098"/>
          </a:xfrm>
        </p:spPr>
        <p:txBody>
          <a:bodyPr>
            <a:normAutofit/>
          </a:bodyPr>
          <a:lstStyle/>
          <a:p>
            <a:pPr algn="ctr"/>
            <a:r>
              <a:rPr lang="el-GR" sz="2400" i="1" dirty="0" smtClean="0"/>
              <a:t>ΕΠΙΠΛΟΚΕΣ</a:t>
            </a:r>
          </a:p>
          <a:p>
            <a:pPr algn="just"/>
            <a:endParaRPr lang="el-GR" sz="2400" i="1" dirty="0" smtClean="0"/>
          </a:p>
          <a:p>
            <a:pPr algn="just">
              <a:buFont typeface="Wingdings" pitchFamily="2" charset="2"/>
              <a:buChar char="q"/>
            </a:pPr>
            <a:r>
              <a:rPr lang="el-GR" sz="2400" i="1" dirty="0" smtClean="0"/>
              <a:t> Σύνδρομο απελευθέρωσης </a:t>
            </a:r>
            <a:r>
              <a:rPr lang="el-GR" sz="2400" i="1" dirty="0" err="1" smtClean="0"/>
              <a:t>κυτταροκινών</a:t>
            </a:r>
            <a:endParaRPr lang="el-GR" sz="2400" i="1" dirty="0" smtClean="0"/>
          </a:p>
          <a:p>
            <a:pPr algn="just"/>
            <a:endParaRPr lang="el-GR" sz="2400" i="1" dirty="0" smtClean="0"/>
          </a:p>
          <a:p>
            <a:pPr algn="just">
              <a:buFont typeface="Wingdings" pitchFamily="2" charset="2"/>
              <a:buChar char="q"/>
            </a:pPr>
            <a:r>
              <a:rPr lang="el-GR" sz="2400" i="1" dirty="0" smtClean="0"/>
              <a:t> Απλασία των Β-λεμφοκυττάρων</a:t>
            </a:r>
          </a:p>
          <a:p>
            <a:pPr algn="just"/>
            <a:endParaRPr lang="el-GR" sz="2400" i="1" dirty="0" smtClean="0"/>
          </a:p>
          <a:p>
            <a:pPr algn="just">
              <a:buFont typeface="Wingdings" pitchFamily="2" charset="2"/>
              <a:buChar char="q"/>
            </a:pPr>
            <a:r>
              <a:rPr lang="el-GR" sz="2400" i="1" dirty="0" smtClean="0"/>
              <a:t> Οίδημα εγκεφάλου (σπάνιο)</a:t>
            </a:r>
          </a:p>
          <a:p>
            <a:pPr algn="just"/>
            <a:endParaRPr lang="el-GR" sz="2400" i="1" dirty="0" smtClean="0"/>
          </a:p>
          <a:p>
            <a:pPr algn="just">
              <a:buFont typeface="Wingdings" pitchFamily="2" charset="2"/>
              <a:buChar char="q"/>
            </a:pPr>
            <a:r>
              <a:rPr lang="el-GR" sz="2400" i="1" dirty="0" smtClean="0"/>
              <a:t> </a:t>
            </a:r>
            <a:r>
              <a:rPr lang="el-GR" sz="2400" i="1" dirty="0" err="1" smtClean="0"/>
              <a:t>Νευροτοξικότητα</a:t>
            </a:r>
            <a:r>
              <a:rPr lang="el-GR" sz="2400" i="1" dirty="0" smtClean="0"/>
              <a:t> (</a:t>
            </a:r>
            <a:r>
              <a:rPr lang="el-GR" sz="2400" i="1" dirty="0" err="1" smtClean="0"/>
              <a:t>σύγχηση</a:t>
            </a:r>
            <a:r>
              <a:rPr lang="el-GR" sz="2400" i="1" dirty="0" smtClean="0"/>
              <a:t>, επιληπτικές κρίσεις)</a:t>
            </a:r>
            <a:endParaRPr lang="el-GR" sz="2400"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432560" y="571480"/>
            <a:ext cx="7406640" cy="5429288"/>
          </a:xfrm>
        </p:spPr>
        <p:txBody>
          <a:bodyPr>
            <a:normAutofit/>
          </a:bodyPr>
          <a:lstStyle/>
          <a:p>
            <a:pPr algn="just"/>
            <a:r>
              <a:rPr lang="el-GR" sz="2400" dirty="0" smtClean="0"/>
              <a:t>Τελευταία δοκιμάζεται η κατασκευή τέτοιων κυττάρων από υγιής δότες  τα οποία και θα είναι άμεσα διαθέσιμα για ασθενείς με αιματολογική κακοήθεια που δεν ανταποκρίνονται σε συμβατική χημειοθεραπεία</a:t>
            </a:r>
          </a:p>
          <a:p>
            <a:pPr algn="just"/>
            <a:r>
              <a:rPr lang="el-GR" sz="2400" dirty="0" smtClean="0"/>
              <a:t> </a:t>
            </a:r>
          </a:p>
          <a:p>
            <a:pPr algn="just"/>
            <a:r>
              <a:rPr lang="el-GR" sz="2400" dirty="0" smtClean="0"/>
              <a:t>Σκέψεις επίσης υπάρχουν για την ενσωμάτωση τους ως θεραπεία δεύτερης γραμμής σε ασθενείς με όχι καλή ανταπόκριση στην συμβατική ΧΜΘ πρώτης γραμμής</a:t>
            </a:r>
          </a:p>
          <a:p>
            <a:pPr algn="just"/>
            <a:endParaRPr lang="el-GR" sz="2400" dirty="0" smtClean="0"/>
          </a:p>
          <a:p>
            <a:pPr algn="just"/>
            <a:r>
              <a:rPr lang="el-GR" sz="2400" dirty="0" smtClean="0"/>
              <a:t>Το μέλλον φαίνεται πάντως πολλά υποσχόμενο γι αυτό το είδος ανοσοθεραπείας και πιθανά να φανεί η χρησιμότητα της εφαρμογής της και στους καρκίνους των συμπαγών οργάνων</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432560" y="571480"/>
            <a:ext cx="7406640" cy="6000792"/>
          </a:xfrm>
        </p:spPr>
        <p:txBody>
          <a:bodyPr>
            <a:normAutofit/>
          </a:bodyPr>
          <a:lstStyle/>
          <a:p>
            <a:r>
              <a:rPr lang="el-GR" sz="2400" dirty="0" smtClean="0"/>
              <a:t>Συμπερασματικά:</a:t>
            </a:r>
          </a:p>
          <a:p>
            <a:endParaRPr lang="el-GR" sz="2400" dirty="0" smtClean="0"/>
          </a:p>
          <a:p>
            <a:pPr algn="just">
              <a:buFont typeface="Wingdings" pitchFamily="2" charset="2"/>
              <a:buChar char="Ø"/>
            </a:pPr>
            <a:r>
              <a:rPr lang="el-GR" sz="2400" dirty="0" smtClean="0"/>
              <a:t> την τελευταία δεκαετία οι θεραπευτικές επιλογές για τους ασθενείς με λέμφωμα διαρκώς αυξάνονται</a:t>
            </a:r>
          </a:p>
          <a:p>
            <a:pPr algn="just">
              <a:buFont typeface="Wingdings" pitchFamily="2" charset="2"/>
              <a:buChar char="Ø"/>
            </a:pPr>
            <a:r>
              <a:rPr lang="el-GR" sz="2400" dirty="0" smtClean="0"/>
              <a:t> πολλά νέα φάρμακα έχουν πάρει έγκριση ως θεραπεία  όχι μόνο δεύτερης ή τρίτης γραμμής αλλά και πρώτης γραμμής </a:t>
            </a:r>
          </a:p>
          <a:p>
            <a:pPr algn="just">
              <a:buFont typeface="Wingdings" pitchFamily="2" charset="2"/>
              <a:buChar char="Ø"/>
            </a:pPr>
            <a:r>
              <a:rPr lang="el-GR" sz="2400" dirty="0" smtClean="0"/>
              <a:t> η κλασσική ΧΜΘ στην παρούσα φάση αποτελεί ακόμη το </a:t>
            </a:r>
            <a:r>
              <a:rPr lang="en-US" sz="2400" dirty="0" smtClean="0"/>
              <a:t>Gold Standard </a:t>
            </a:r>
            <a:r>
              <a:rPr lang="el-GR" sz="2400" dirty="0" smtClean="0"/>
              <a:t>για την αντιμετώπιση των ασθενών, εντούτοις όλο και αυξάνονται τα δεδομένα για την αξία των νεώτερων θεραπειών</a:t>
            </a:r>
          </a:p>
          <a:p>
            <a:pPr algn="just">
              <a:buFont typeface="Wingdings" pitchFamily="2" charset="2"/>
              <a:buChar char="Ø"/>
            </a:pPr>
            <a:r>
              <a:rPr lang="el-GR" sz="2400" dirty="0" smtClean="0"/>
              <a:t> έντονη είναι η προσπάθεια για εξατομίκευση της θεραπείας λαμβάνοντας υπόψη τις γενικότερες κατευθυντήριες οδηγίες που </a:t>
            </a:r>
            <a:r>
              <a:rPr lang="el-GR" sz="2400" dirty="0" smtClean="0"/>
              <a:t>υπάρχουν και </a:t>
            </a:r>
            <a:r>
              <a:rPr lang="el-GR" sz="2400" dirty="0" err="1" smtClean="0"/>
              <a:t>τα΄ο</a:t>
            </a:r>
            <a:r>
              <a:rPr lang="el-GR" sz="2400" dirty="0" smtClean="0"/>
              <a:t> προφίλ του ασθενή</a:t>
            </a:r>
            <a:endParaRPr lang="el-GR" sz="2400" dirty="0" smtClean="0"/>
          </a:p>
          <a:p>
            <a:pPr algn="just">
              <a:buFont typeface="Wingdings" pitchFamily="2" charset="2"/>
              <a:buChar char="Ø"/>
            </a:pPr>
            <a:endParaRPr lang="el-GR"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432560" y="285728"/>
            <a:ext cx="7406640" cy="6286544"/>
          </a:xfrm>
        </p:spPr>
        <p:txBody>
          <a:bodyPr>
            <a:normAutofit fontScale="85000" lnSpcReduction="10000"/>
          </a:bodyPr>
          <a:lstStyle/>
          <a:p>
            <a:r>
              <a:rPr lang="el-GR" sz="2400" b="1" dirty="0" smtClean="0"/>
              <a:t>Τι είναι το Λέμφωμα?</a:t>
            </a:r>
          </a:p>
          <a:p>
            <a:endParaRPr lang="el-GR" sz="2400" dirty="0" smtClean="0"/>
          </a:p>
          <a:p>
            <a:pPr algn="just"/>
            <a:r>
              <a:rPr lang="el-GR" sz="2400" dirty="0" err="1" smtClean="0"/>
              <a:t>Ουσιατικά</a:t>
            </a:r>
            <a:r>
              <a:rPr lang="el-GR" sz="2400" dirty="0" smtClean="0"/>
              <a:t> πρόκειται για </a:t>
            </a:r>
            <a:r>
              <a:rPr lang="el-GR" sz="2400" dirty="0" smtClean="0"/>
              <a:t>καρκίνο </a:t>
            </a:r>
            <a:r>
              <a:rPr lang="el-GR" sz="2400" dirty="0" smtClean="0"/>
              <a:t>του λεμφικού συστήματος</a:t>
            </a:r>
          </a:p>
          <a:p>
            <a:pPr algn="just"/>
            <a:endParaRPr lang="el-GR" sz="2400" dirty="0" smtClean="0"/>
          </a:p>
          <a:p>
            <a:pPr algn="just"/>
            <a:r>
              <a:rPr lang="el-GR" sz="2400" dirty="0" smtClean="0"/>
              <a:t>Το λεμφικό σύστημα είναι μέρος του ανοσοποιητικού μας συστήματος</a:t>
            </a:r>
            <a:r>
              <a:rPr lang="el-GR" sz="2400" dirty="0" smtClean="0"/>
              <a:t>. Βοηθά </a:t>
            </a:r>
            <a:r>
              <a:rPr lang="el-GR" sz="2400" dirty="0" smtClean="0"/>
              <a:t>στην αντιμετώπιση ασθενειών και λοιμώξεων</a:t>
            </a:r>
          </a:p>
          <a:p>
            <a:pPr algn="just"/>
            <a:endParaRPr lang="el-GR" sz="2400" dirty="0" smtClean="0"/>
          </a:p>
          <a:p>
            <a:pPr algn="just"/>
            <a:r>
              <a:rPr lang="el-GR" sz="2400" dirty="0" smtClean="0"/>
              <a:t>Περιλαμβάνει ένα δίκτυο από λεπτούς «σωλήνες» τα λεμφικά αγγεία που διακλαδίζονται σε όλο το σώμα</a:t>
            </a:r>
          </a:p>
          <a:p>
            <a:pPr algn="just"/>
            <a:endParaRPr lang="el-GR" sz="2400" dirty="0" smtClean="0"/>
          </a:p>
          <a:p>
            <a:pPr algn="just"/>
            <a:r>
              <a:rPr lang="el-GR" sz="2400" dirty="0" smtClean="0"/>
              <a:t>Μέσα σε αυτά κυκλοφορεί η λέμφος, υγρό στο οποίο βρίσκονται τα λεμφοκύτταρα</a:t>
            </a:r>
          </a:p>
          <a:p>
            <a:pPr algn="just"/>
            <a:endParaRPr lang="el-GR" sz="2400" dirty="0" smtClean="0"/>
          </a:p>
          <a:p>
            <a:pPr algn="just"/>
            <a:r>
              <a:rPr lang="el-GR" sz="2400" dirty="0" smtClean="0"/>
              <a:t>Κατά μήκος του δικτύου αυτού βρίσκονται οι λεμφαδένες</a:t>
            </a:r>
          </a:p>
          <a:p>
            <a:pPr algn="just"/>
            <a:r>
              <a:rPr lang="el-GR" sz="2400" dirty="0" smtClean="0"/>
              <a:t>Άλλα μέρη του λεμφικού συστήματος είναι ο σπλήνας, ο θύμος, οι αμυγδαλές, ο μυελός των οστών</a:t>
            </a:r>
          </a:p>
          <a:p>
            <a:pPr algn="just"/>
            <a:endParaRPr lang="el-GR" sz="2400" dirty="0" smtClean="0"/>
          </a:p>
          <a:p>
            <a:pPr algn="just"/>
            <a:r>
              <a:rPr lang="el-GR" sz="2400" dirty="0" smtClean="0"/>
              <a:t>Στα λεμφώματα εμφανίζεται διαταραχή στον πολλαπλασιασμό αλλά και στην λειτουργία των λεμφοκυττάρων</a:t>
            </a:r>
          </a:p>
          <a:p>
            <a:endParaRPr lang="el-GR"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432560" y="642918"/>
            <a:ext cx="7406640" cy="5214974"/>
          </a:xfrm>
        </p:spPr>
        <p:txBody>
          <a:bodyPr>
            <a:normAutofit fontScale="92500" lnSpcReduction="10000"/>
          </a:bodyPr>
          <a:lstStyle/>
          <a:p>
            <a:pPr algn="just">
              <a:buFont typeface="Wingdings" pitchFamily="2" charset="2"/>
              <a:buChar char="Ø"/>
            </a:pPr>
            <a:r>
              <a:rPr lang="el-GR" sz="2400" dirty="0" smtClean="0"/>
              <a:t> τα αποτελέσματα από την εφαρμογή των νεώτερων φαρμάκων που έχουν </a:t>
            </a:r>
            <a:r>
              <a:rPr lang="el-GR" sz="2400" dirty="0" err="1" smtClean="0"/>
              <a:t>στοχευμένη</a:t>
            </a:r>
            <a:r>
              <a:rPr lang="el-GR" sz="2400" dirty="0" smtClean="0"/>
              <a:t> δράση είναι περισσότερο από ενθαρρυντικά</a:t>
            </a:r>
          </a:p>
          <a:p>
            <a:pPr algn="just">
              <a:buFont typeface="Wingdings" pitchFamily="2" charset="2"/>
              <a:buChar char="Ø"/>
            </a:pPr>
            <a:endParaRPr lang="el-GR" sz="2400" dirty="0" smtClean="0"/>
          </a:p>
          <a:p>
            <a:pPr algn="just">
              <a:buFont typeface="Wingdings" pitchFamily="2" charset="2"/>
              <a:buChar char="Ø"/>
            </a:pPr>
            <a:r>
              <a:rPr lang="el-GR" sz="2400" dirty="0" smtClean="0"/>
              <a:t> στόχος είναι η βελτιστοποίηση του θεραπευτικού αποτελέσματος με την εμφάνιση των λιγότερων παρενεργειών</a:t>
            </a:r>
          </a:p>
          <a:p>
            <a:pPr algn="just">
              <a:buFont typeface="Wingdings" pitchFamily="2" charset="2"/>
              <a:buChar char="Ø"/>
            </a:pPr>
            <a:endParaRPr lang="el-GR" sz="2400" dirty="0" smtClean="0"/>
          </a:p>
          <a:p>
            <a:pPr algn="just">
              <a:buFont typeface="Wingdings" pitchFamily="2" charset="2"/>
              <a:buChar char="Ø"/>
            </a:pPr>
            <a:r>
              <a:rPr lang="el-GR" sz="2400" dirty="0" smtClean="0"/>
              <a:t> μένουν όμως ακόμη πολλά ερωτηματικά που πρέπει να απαντηθούν σχετικά με την διάρκεια των θεραπειών, το πλάνο παρακολούθησης των ασθενών, τις πιθανές παρενέργειες που μπορεί να έχουν μακροπρόθεσμα ακόμη και αυτές οι </a:t>
            </a:r>
            <a:r>
              <a:rPr lang="el-GR" sz="2400" dirty="0" err="1" smtClean="0"/>
              <a:t>στοχευμένες</a:t>
            </a:r>
            <a:r>
              <a:rPr lang="el-GR" sz="2400" dirty="0" smtClean="0"/>
              <a:t> θεραπείες, αλλά και το κόστος που μπορεί να έχουν </a:t>
            </a:r>
            <a:r>
              <a:rPr lang="el-GR" sz="2400" dirty="0" smtClean="0"/>
              <a:t>με αποτέλεσμα</a:t>
            </a:r>
            <a:r>
              <a:rPr lang="el-GR" sz="2400" dirty="0" smtClean="0"/>
              <a:t> να είναι  </a:t>
            </a:r>
            <a:r>
              <a:rPr lang="el-GR" sz="2400" dirty="0" smtClean="0"/>
              <a:t>απαγορευτικές σε κάποια συστήματα υγείας</a:t>
            </a:r>
            <a:endParaRPr lang="el-GR"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432560" y="642918"/>
            <a:ext cx="7406640" cy="5214974"/>
          </a:xfrm>
        </p:spPr>
        <p:txBody>
          <a:bodyPr>
            <a:normAutofit/>
          </a:bodyPr>
          <a:lstStyle/>
          <a:p>
            <a:endParaRPr lang="el-GR" sz="2400" dirty="0" smtClean="0"/>
          </a:p>
          <a:p>
            <a:endParaRPr lang="el-GR" sz="2400" dirty="0" smtClean="0"/>
          </a:p>
          <a:p>
            <a:pPr algn="ctr"/>
            <a:endParaRPr lang="el-GR" sz="2400" dirty="0"/>
          </a:p>
        </p:txBody>
      </p:sp>
      <p:sp>
        <p:nvSpPr>
          <p:cNvPr id="5" name="4 - Ορθογώνιο"/>
          <p:cNvSpPr/>
          <p:nvPr/>
        </p:nvSpPr>
        <p:spPr>
          <a:xfrm>
            <a:off x="2071670" y="1571612"/>
            <a:ext cx="6215106" cy="1857388"/>
          </a:xfrm>
          <a:prstGeom prst="rect">
            <a:avLst/>
          </a:prstGeom>
          <a:solidFill>
            <a:schemeClr val="bg2"/>
          </a:solidFill>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solidFill>
                  <a:srgbClr val="FF0000"/>
                </a:solidFill>
              </a:rPr>
              <a:t>ΣΑΣ ΕΥΧΑΡΙΣΤΩ ΓΙΑ ΤΗΝ ΠΡΟΣΟΧΗ</a:t>
            </a:r>
          </a:p>
          <a:p>
            <a:pPr algn="ctr"/>
            <a:r>
              <a:rPr lang="el-GR" sz="2400" b="1" dirty="0" smtClean="0">
                <a:solidFill>
                  <a:srgbClr val="FF0000"/>
                </a:solidFill>
              </a:rPr>
              <a:t>ΚΑΙ </a:t>
            </a:r>
          </a:p>
          <a:p>
            <a:pPr algn="ctr"/>
            <a:r>
              <a:rPr lang="el-GR" sz="2400" b="1" dirty="0" smtClean="0">
                <a:solidFill>
                  <a:srgbClr val="FF0000"/>
                </a:solidFill>
              </a:rPr>
              <a:t>ΣΑΣ ΕΥΧΟΜΑΙ ΚΑΛΗ ΔΥΝΑΜΗ</a:t>
            </a:r>
            <a:endParaRPr lang="el-GR" sz="2400" b="1"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432560" y="857232"/>
            <a:ext cx="7406640" cy="5786478"/>
          </a:xfrm>
        </p:spPr>
        <p:txBody>
          <a:bodyPr/>
          <a:lstStyle/>
          <a:p>
            <a:r>
              <a:rPr lang="el-GR" b="1" dirty="0" smtClean="0"/>
              <a:t>ΛΕΜΦΩΜΑΤΑ</a:t>
            </a:r>
          </a:p>
          <a:p>
            <a:endParaRPr lang="el-GR" dirty="0" smtClean="0"/>
          </a:p>
          <a:p>
            <a:pPr marL="541782" indent="-514350"/>
            <a:endParaRPr lang="el-GR" dirty="0" smtClean="0"/>
          </a:p>
          <a:p>
            <a:pPr marL="541782" indent="-514350"/>
            <a:r>
              <a:rPr lang="el-GR" dirty="0" smtClean="0"/>
              <a:t>1.    </a:t>
            </a:r>
            <a:r>
              <a:rPr lang="en-US" dirty="0" smtClean="0"/>
              <a:t>NON HODGKIN</a:t>
            </a:r>
            <a:endParaRPr lang="el-GR" dirty="0" smtClean="0"/>
          </a:p>
          <a:p>
            <a:pPr marL="541782" indent="-514350"/>
            <a:r>
              <a:rPr lang="el-GR" dirty="0" smtClean="0"/>
              <a:t>        </a:t>
            </a:r>
            <a:r>
              <a:rPr lang="el-GR" sz="2000" dirty="0" smtClean="0"/>
              <a:t>90% των λεμφωμάτων</a:t>
            </a:r>
            <a:endParaRPr lang="el-GR" dirty="0" smtClean="0"/>
          </a:p>
          <a:p>
            <a:pPr marL="541782" indent="-514350"/>
            <a:r>
              <a:rPr lang="el-GR" dirty="0" smtClean="0"/>
              <a:t>         </a:t>
            </a:r>
          </a:p>
          <a:p>
            <a:pPr marL="541782" indent="-514350">
              <a:buAutoNum type="arabicParenR"/>
            </a:pPr>
            <a:endParaRPr lang="el-GR" dirty="0" smtClean="0"/>
          </a:p>
          <a:p>
            <a:pPr marL="541782" indent="-514350"/>
            <a:endParaRPr lang="el-GR" dirty="0" smtClean="0"/>
          </a:p>
          <a:p>
            <a:pPr marL="541782" indent="-514350"/>
            <a:r>
              <a:rPr lang="el-GR" dirty="0" smtClean="0"/>
              <a:t>                                        </a:t>
            </a:r>
          </a:p>
          <a:p>
            <a:pPr marL="541782" indent="-514350"/>
            <a:r>
              <a:rPr lang="el-GR" dirty="0" smtClean="0"/>
              <a:t>2.  </a:t>
            </a:r>
            <a:r>
              <a:rPr lang="en-US" dirty="0" smtClean="0"/>
              <a:t>HODGKIN</a:t>
            </a:r>
            <a:endParaRPr lang="el-GR" dirty="0"/>
          </a:p>
        </p:txBody>
      </p:sp>
      <p:sp>
        <p:nvSpPr>
          <p:cNvPr id="11" name="10 - Ορθογώνιο"/>
          <p:cNvSpPr/>
          <p:nvPr/>
        </p:nvSpPr>
        <p:spPr>
          <a:xfrm>
            <a:off x="5214942" y="1142984"/>
            <a:ext cx="3071834"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t>Β ΛΕΜΦΟΚΥΤΤΑΡΑ (85%)</a:t>
            </a:r>
            <a:endParaRPr lang="el-GR" b="1" dirty="0"/>
          </a:p>
        </p:txBody>
      </p:sp>
      <p:sp>
        <p:nvSpPr>
          <p:cNvPr id="12" name="11 - Ορθογώνιο"/>
          <p:cNvSpPr/>
          <p:nvPr/>
        </p:nvSpPr>
        <p:spPr>
          <a:xfrm>
            <a:off x="5214942" y="2357430"/>
            <a:ext cx="3071834"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t>Τ ΛΕΜΦΟΚΥΤΤΑΡΑ (15%)</a:t>
            </a:r>
            <a:endParaRPr lang="el-GR" b="1" dirty="0"/>
          </a:p>
        </p:txBody>
      </p:sp>
      <p:sp>
        <p:nvSpPr>
          <p:cNvPr id="16" name="15 - Ορθογώνιο"/>
          <p:cNvSpPr/>
          <p:nvPr/>
        </p:nvSpPr>
        <p:spPr>
          <a:xfrm>
            <a:off x="5214942" y="3357562"/>
            <a:ext cx="3071834"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t>ΥΨΗΛΗΣ  ΚΑΚΟΗΘΕΙΑΣ</a:t>
            </a:r>
          </a:p>
          <a:p>
            <a:pPr algn="ctr"/>
            <a:r>
              <a:rPr lang="el-GR" b="1" dirty="0" smtClean="0"/>
              <a:t>ΧΑΜΗΛΗΣ ΚΑΚΟΗΘΕΙΑΣ</a:t>
            </a:r>
            <a:endParaRPr lang="el-GR" b="1" dirty="0"/>
          </a:p>
        </p:txBody>
      </p:sp>
      <p:sp>
        <p:nvSpPr>
          <p:cNvPr id="18" name="17 - Ορθογώνιο"/>
          <p:cNvSpPr/>
          <p:nvPr/>
        </p:nvSpPr>
        <p:spPr>
          <a:xfrm>
            <a:off x="5214942" y="4214818"/>
            <a:ext cx="3071834" cy="1643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t>ΚΛΑΣΣΙΚΟ </a:t>
            </a:r>
            <a:r>
              <a:rPr lang="en-US" b="1" dirty="0" smtClean="0"/>
              <a:t>HL</a:t>
            </a:r>
            <a:endParaRPr lang="el-GR" b="1" dirty="0" smtClean="0"/>
          </a:p>
          <a:p>
            <a:pPr algn="just">
              <a:buFontTx/>
              <a:buChar char="-"/>
            </a:pPr>
            <a:r>
              <a:rPr lang="el-GR" dirty="0" smtClean="0"/>
              <a:t>Οζώδης σκλήρυνση</a:t>
            </a:r>
          </a:p>
          <a:p>
            <a:pPr algn="just">
              <a:buFontTx/>
              <a:buChar char="-"/>
            </a:pPr>
            <a:r>
              <a:rPr lang="el-GR" dirty="0" smtClean="0"/>
              <a:t> Μεικτής </a:t>
            </a:r>
            <a:r>
              <a:rPr lang="el-GR" dirty="0" err="1" smtClean="0"/>
              <a:t>κυτταροβρίθειας</a:t>
            </a:r>
            <a:endParaRPr lang="el-GR" dirty="0" smtClean="0"/>
          </a:p>
          <a:p>
            <a:pPr algn="just">
              <a:buFontTx/>
              <a:buChar char="-"/>
            </a:pPr>
            <a:r>
              <a:rPr lang="el-GR" dirty="0"/>
              <a:t> </a:t>
            </a:r>
            <a:r>
              <a:rPr lang="el-GR" dirty="0" smtClean="0"/>
              <a:t>Πλούσιο σε λεμφοκύτταρα</a:t>
            </a:r>
          </a:p>
          <a:p>
            <a:pPr algn="just">
              <a:buFontTx/>
              <a:buChar char="-"/>
            </a:pPr>
            <a:r>
              <a:rPr lang="el-GR" dirty="0"/>
              <a:t> </a:t>
            </a:r>
            <a:r>
              <a:rPr lang="el-GR" dirty="0" smtClean="0"/>
              <a:t>Πτωχό σε λεμφοκύτταρα</a:t>
            </a:r>
          </a:p>
          <a:p>
            <a:pPr algn="ctr">
              <a:buFontTx/>
              <a:buChar char="-"/>
            </a:pPr>
            <a:endParaRPr lang="en-US" dirty="0" smtClean="0"/>
          </a:p>
        </p:txBody>
      </p:sp>
      <p:sp>
        <p:nvSpPr>
          <p:cNvPr id="19" name="18 - Ορθογώνιο"/>
          <p:cNvSpPr/>
          <p:nvPr/>
        </p:nvSpPr>
        <p:spPr>
          <a:xfrm>
            <a:off x="5214942" y="6000768"/>
            <a:ext cx="3071834"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t>ΛΕΜΦΟΕΠΙΚΡΑΤΕΣ  </a:t>
            </a:r>
            <a:r>
              <a:rPr lang="en-US" b="1" dirty="0" smtClean="0"/>
              <a:t>HL</a:t>
            </a:r>
            <a:endParaRPr lang="el-GR" b="1" dirty="0"/>
          </a:p>
        </p:txBody>
      </p:sp>
      <p:sp>
        <p:nvSpPr>
          <p:cNvPr id="24" name="23 - Αριστερό άγκιστρο"/>
          <p:cNvSpPr/>
          <p:nvPr/>
        </p:nvSpPr>
        <p:spPr>
          <a:xfrm>
            <a:off x="4500562" y="1428736"/>
            <a:ext cx="428628" cy="207170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b="1" dirty="0"/>
          </a:p>
        </p:txBody>
      </p:sp>
      <p:sp>
        <p:nvSpPr>
          <p:cNvPr id="25" name="24 - Αριστερό άγκιστρο"/>
          <p:cNvSpPr/>
          <p:nvPr/>
        </p:nvSpPr>
        <p:spPr>
          <a:xfrm>
            <a:off x="4500562" y="4357694"/>
            <a:ext cx="500066" cy="185738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432560" y="642918"/>
            <a:ext cx="7406640" cy="4857784"/>
          </a:xfrm>
        </p:spPr>
        <p:txBody>
          <a:bodyPr>
            <a:normAutofit/>
          </a:bodyPr>
          <a:lstStyle/>
          <a:p>
            <a:pPr algn="ctr"/>
            <a:r>
              <a:rPr lang="el-GR" dirty="0" smtClean="0"/>
              <a:t>5-ΕΤΗΣ  ΕΠΙΒΙΩΣΗ ΑΣΘΕΝΩΝ ΜΕ ΛΕΜΦΩΜΑ</a:t>
            </a:r>
          </a:p>
          <a:p>
            <a:pPr algn="ctr"/>
            <a:endParaRPr lang="el-GR" dirty="0" smtClean="0"/>
          </a:p>
          <a:p>
            <a:pPr algn="ctr"/>
            <a:r>
              <a:rPr lang="en-US" dirty="0" smtClean="0"/>
              <a:t>NON-HODGKIN</a:t>
            </a:r>
            <a:endParaRPr lang="el-GR" dirty="0" smtClean="0"/>
          </a:p>
          <a:p>
            <a:pPr algn="ctr"/>
            <a:r>
              <a:rPr lang="el-GR" dirty="0" smtClean="0"/>
              <a:t>71% περίπου στο σύνολο των ασθενών</a:t>
            </a:r>
          </a:p>
          <a:p>
            <a:pPr algn="just"/>
            <a:endParaRPr lang="el-GR" dirty="0" smtClean="0"/>
          </a:p>
          <a:p>
            <a:pPr algn="just"/>
            <a:endParaRPr lang="el-GR" dirty="0" smtClean="0"/>
          </a:p>
          <a:p>
            <a:pPr algn="ctr"/>
            <a:r>
              <a:rPr lang="en-US" dirty="0" smtClean="0"/>
              <a:t>HODGKIN</a:t>
            </a:r>
          </a:p>
          <a:p>
            <a:pPr algn="ctr"/>
            <a:r>
              <a:rPr lang="el-GR" sz="2400" dirty="0" smtClean="0"/>
              <a:t>98% στους ασθενείς με καλούς παράγοντες</a:t>
            </a:r>
          </a:p>
          <a:p>
            <a:pPr algn="ctr"/>
            <a:r>
              <a:rPr lang="el-GR" sz="2400" dirty="0" smtClean="0"/>
              <a:t>85% στους ασθενείς με κακούς παράγοντες</a:t>
            </a:r>
            <a:endParaRPr lang="el-G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432560" y="1850064"/>
            <a:ext cx="7406640" cy="4436456"/>
          </a:xfrm>
        </p:spPr>
        <p:txBody>
          <a:bodyPr/>
          <a:lstStyle/>
          <a:p>
            <a:pPr algn="ctr"/>
            <a:r>
              <a:rPr lang="el-GR" dirty="0" smtClean="0"/>
              <a:t>ΠΡΟΣΕΓΓΙΣΗ ΑΣΘΕΝΟΥΣ ΜΕ ΛΕΜΦΩΜΑ</a:t>
            </a:r>
          </a:p>
          <a:p>
            <a:endParaRPr lang="el-GR" dirty="0" smtClean="0"/>
          </a:p>
          <a:p>
            <a:endParaRPr lang="el-GR" dirty="0"/>
          </a:p>
        </p:txBody>
      </p:sp>
      <p:sp>
        <p:nvSpPr>
          <p:cNvPr id="4" name="3 - Έλλειψη"/>
          <p:cNvSpPr/>
          <p:nvPr/>
        </p:nvSpPr>
        <p:spPr>
          <a:xfrm>
            <a:off x="1071538" y="2571744"/>
            <a:ext cx="1785950"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smtClean="0"/>
              <a:t>Διάγνωση</a:t>
            </a:r>
            <a:endParaRPr lang="el-GR" dirty="0"/>
          </a:p>
        </p:txBody>
      </p:sp>
      <p:sp>
        <p:nvSpPr>
          <p:cNvPr id="9" name="8 - Έλλειψη"/>
          <p:cNvSpPr/>
          <p:nvPr/>
        </p:nvSpPr>
        <p:spPr>
          <a:xfrm>
            <a:off x="2571736" y="3500438"/>
            <a:ext cx="2000264"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sz="1600" dirty="0" err="1" smtClean="0"/>
              <a:t>Σταδιοποίηση</a:t>
            </a:r>
            <a:endParaRPr lang="el-GR" sz="1600" dirty="0"/>
          </a:p>
        </p:txBody>
      </p:sp>
      <p:sp>
        <p:nvSpPr>
          <p:cNvPr id="10" name="9 - Έλλειψη"/>
          <p:cNvSpPr/>
          <p:nvPr/>
        </p:nvSpPr>
        <p:spPr>
          <a:xfrm>
            <a:off x="4357686" y="4286256"/>
            <a:ext cx="2000264"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sz="1600" dirty="0" smtClean="0"/>
              <a:t>Εκτίμηση</a:t>
            </a:r>
          </a:p>
          <a:p>
            <a:pPr algn="just"/>
            <a:r>
              <a:rPr lang="el-GR" sz="1600" dirty="0" err="1"/>
              <a:t>π</a:t>
            </a:r>
            <a:r>
              <a:rPr lang="el-GR" sz="1600" dirty="0" err="1" smtClean="0"/>
              <a:t>ρογν</a:t>
            </a:r>
            <a:r>
              <a:rPr lang="el-GR" sz="1600" dirty="0" smtClean="0"/>
              <a:t>. ρίσκου</a:t>
            </a:r>
            <a:endParaRPr lang="el-GR" sz="1600" dirty="0"/>
          </a:p>
        </p:txBody>
      </p:sp>
      <p:sp>
        <p:nvSpPr>
          <p:cNvPr id="11" name="10 - Έλλειψη"/>
          <p:cNvSpPr/>
          <p:nvPr/>
        </p:nvSpPr>
        <p:spPr>
          <a:xfrm>
            <a:off x="6500826" y="5143512"/>
            <a:ext cx="2000264"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t>ΘΕΡΑΠΕΙΑ</a:t>
            </a:r>
          </a:p>
        </p:txBody>
      </p:sp>
      <p:cxnSp>
        <p:nvCxnSpPr>
          <p:cNvPr id="13" name="12 - Ευθύγραμμο βέλος σύνδεσης"/>
          <p:cNvCxnSpPr>
            <a:stCxn id="4" idx="5"/>
          </p:cNvCxnSpPr>
          <p:nvPr/>
        </p:nvCxnSpPr>
        <p:spPr>
          <a:xfrm rot="16200000" flipH="1">
            <a:off x="2704893" y="3133529"/>
            <a:ext cx="257958" cy="4758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14 - Ευθύγραμμο βέλος σύνδεσης"/>
          <p:cNvCxnSpPr>
            <a:stCxn id="9" idx="5"/>
            <a:endCxn id="10" idx="1"/>
          </p:cNvCxnSpPr>
          <p:nvPr/>
        </p:nvCxnSpPr>
        <p:spPr>
          <a:xfrm rot="16200000" flipH="1">
            <a:off x="4349763" y="4100481"/>
            <a:ext cx="230160" cy="3715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18 - Ευθύγραμμο βέλος σύνδεσης"/>
          <p:cNvCxnSpPr>
            <a:stCxn id="10" idx="5"/>
          </p:cNvCxnSpPr>
          <p:nvPr/>
        </p:nvCxnSpPr>
        <p:spPr>
          <a:xfrm rot="16200000" flipH="1">
            <a:off x="6189663" y="4832349"/>
            <a:ext cx="329394" cy="5786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432560" y="500042"/>
            <a:ext cx="7406640" cy="6000792"/>
          </a:xfrm>
        </p:spPr>
        <p:txBody>
          <a:bodyPr/>
          <a:lstStyle/>
          <a:p>
            <a:pPr algn="ctr"/>
            <a:r>
              <a:rPr lang="el-GR" dirty="0" smtClean="0"/>
              <a:t> ΘΕΡΑΠΕΥΤΙΚΗ ΑΝΤΙΜΕΤΩΠΙΣΗ</a:t>
            </a:r>
          </a:p>
          <a:p>
            <a:pPr algn="just"/>
            <a:endParaRPr lang="el-GR" dirty="0" smtClean="0"/>
          </a:p>
          <a:p>
            <a:pPr algn="just"/>
            <a:r>
              <a:rPr lang="el-GR" sz="2400" dirty="0" smtClean="0"/>
              <a:t>Υπάρχουν κατευθυντήριες οδηγίες </a:t>
            </a:r>
          </a:p>
          <a:p>
            <a:pPr algn="just"/>
            <a:r>
              <a:rPr lang="el-GR" sz="2400" dirty="0" smtClean="0"/>
              <a:t>Ωστόσο  γίνεται εξατομίκευση της θεραπείας </a:t>
            </a:r>
          </a:p>
          <a:p>
            <a:pPr algn="just"/>
            <a:endParaRPr lang="el-GR" sz="2400" dirty="0" smtClean="0"/>
          </a:p>
          <a:p>
            <a:pPr algn="just">
              <a:buFont typeface="Arial" pitchFamily="34" charset="0"/>
              <a:buChar char="•"/>
            </a:pPr>
            <a:r>
              <a:rPr lang="el-GR" sz="2400" dirty="0" smtClean="0"/>
              <a:t> τύπος </a:t>
            </a:r>
          </a:p>
          <a:p>
            <a:pPr algn="just">
              <a:buFont typeface="Arial" pitchFamily="34" charset="0"/>
              <a:buChar char="•"/>
            </a:pPr>
            <a:r>
              <a:rPr lang="el-GR" sz="2400" dirty="0" smtClean="0"/>
              <a:t> στάδιο νόσου στην διάγνωση</a:t>
            </a:r>
          </a:p>
          <a:p>
            <a:pPr algn="just">
              <a:buFont typeface="Arial" pitchFamily="34" charset="0"/>
              <a:buChar char="•"/>
            </a:pPr>
            <a:r>
              <a:rPr lang="el-GR" sz="2400" dirty="0" smtClean="0"/>
              <a:t> μέγεθος και φορτίο νόσου</a:t>
            </a:r>
          </a:p>
          <a:p>
            <a:pPr algn="just">
              <a:buFont typeface="Arial" pitchFamily="34" charset="0"/>
              <a:buChar char="•"/>
            </a:pPr>
            <a:r>
              <a:rPr lang="el-GR" sz="2400" dirty="0" smtClean="0"/>
              <a:t> συμπτώματα και προσβεβλημένες περιοχές</a:t>
            </a:r>
          </a:p>
          <a:p>
            <a:pPr algn="just">
              <a:buFont typeface="Arial" pitchFamily="34" charset="0"/>
              <a:buChar char="•"/>
            </a:pPr>
            <a:r>
              <a:rPr lang="el-GR" sz="2400" dirty="0" smtClean="0"/>
              <a:t> μοριακοί δείκτες (πχ ΧΛΛ)</a:t>
            </a:r>
          </a:p>
          <a:p>
            <a:pPr algn="just">
              <a:buFont typeface="Arial" pitchFamily="34" charset="0"/>
              <a:buChar char="•"/>
            </a:pPr>
            <a:r>
              <a:rPr lang="el-GR" sz="2400" dirty="0" smtClean="0"/>
              <a:t> ηλικία</a:t>
            </a:r>
          </a:p>
          <a:p>
            <a:pPr algn="just">
              <a:buFont typeface="Arial" pitchFamily="34" charset="0"/>
              <a:buChar char="•"/>
            </a:pPr>
            <a:r>
              <a:rPr lang="el-GR" sz="2400" dirty="0" smtClean="0"/>
              <a:t> γενική κατάσταση ικανότητας</a:t>
            </a:r>
          </a:p>
          <a:p>
            <a:pPr algn="just">
              <a:buFont typeface="Arial" pitchFamily="34" charset="0"/>
              <a:buChar char="•"/>
            </a:pPr>
            <a:r>
              <a:rPr lang="el-GR" sz="2400" dirty="0" smtClean="0"/>
              <a:t> </a:t>
            </a:r>
            <a:r>
              <a:rPr lang="el-GR" sz="2400" dirty="0" err="1" smtClean="0"/>
              <a:t>συνοσηρότητα</a:t>
            </a:r>
            <a:endParaRPr lang="el-GR" sz="2400" dirty="0" smtClean="0"/>
          </a:p>
          <a:p>
            <a:pPr algn="just"/>
            <a:endParaRPr lang="el-GR" sz="2400" dirty="0" smtClean="0"/>
          </a:p>
          <a:p>
            <a:pPr algn="ct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432560" y="857232"/>
            <a:ext cx="7406640" cy="5286412"/>
          </a:xfrm>
        </p:spPr>
        <p:txBody>
          <a:bodyPr>
            <a:normAutofit/>
          </a:bodyPr>
          <a:lstStyle/>
          <a:p>
            <a:pPr>
              <a:buFont typeface="Wingdings" pitchFamily="2" charset="2"/>
              <a:buChar char="q"/>
            </a:pPr>
            <a:r>
              <a:rPr lang="el-GR" dirty="0" smtClean="0"/>
              <a:t> Χημειοθεραπεία (1</a:t>
            </a:r>
            <a:r>
              <a:rPr lang="el-GR" baseline="30000" dirty="0" smtClean="0"/>
              <a:t>ης</a:t>
            </a:r>
            <a:r>
              <a:rPr lang="el-GR" dirty="0" smtClean="0"/>
              <a:t>, 2</a:t>
            </a:r>
            <a:r>
              <a:rPr lang="el-GR" baseline="30000" dirty="0" smtClean="0"/>
              <a:t>ης</a:t>
            </a:r>
            <a:r>
              <a:rPr lang="el-GR" dirty="0" smtClean="0"/>
              <a:t>, 3</a:t>
            </a:r>
            <a:r>
              <a:rPr lang="el-GR" baseline="30000" dirty="0" smtClean="0"/>
              <a:t>ης</a:t>
            </a:r>
            <a:r>
              <a:rPr lang="el-GR" dirty="0" smtClean="0"/>
              <a:t> γραμμής)</a:t>
            </a:r>
          </a:p>
          <a:p>
            <a:pPr>
              <a:buFont typeface="Wingdings" pitchFamily="2" charset="2"/>
              <a:buChar char="q"/>
            </a:pPr>
            <a:r>
              <a:rPr lang="el-GR" dirty="0" smtClean="0"/>
              <a:t> Ακτινοθεραπεία</a:t>
            </a:r>
          </a:p>
          <a:p>
            <a:pPr>
              <a:buFont typeface="Wingdings" pitchFamily="2" charset="2"/>
              <a:buChar char="q"/>
            </a:pPr>
            <a:r>
              <a:rPr lang="el-GR" dirty="0" smtClean="0"/>
              <a:t> </a:t>
            </a:r>
            <a:r>
              <a:rPr lang="el-GR" dirty="0" err="1" smtClean="0"/>
              <a:t>Μονοκλωνικά</a:t>
            </a:r>
            <a:r>
              <a:rPr lang="el-GR" dirty="0" smtClean="0"/>
              <a:t> αντισώματα</a:t>
            </a:r>
          </a:p>
          <a:p>
            <a:pPr>
              <a:buFont typeface="Wingdings" pitchFamily="2" charset="2"/>
              <a:buChar char="q"/>
            </a:pPr>
            <a:r>
              <a:rPr lang="el-GR" dirty="0" smtClean="0"/>
              <a:t> </a:t>
            </a:r>
            <a:r>
              <a:rPr lang="el-GR" dirty="0" err="1" smtClean="0"/>
              <a:t>Κορτικοστεροιδή</a:t>
            </a:r>
            <a:endParaRPr lang="el-GR" dirty="0" smtClean="0"/>
          </a:p>
          <a:p>
            <a:pPr>
              <a:buFont typeface="Wingdings" pitchFamily="2" charset="2"/>
              <a:buChar char="q"/>
            </a:pPr>
            <a:r>
              <a:rPr lang="el-GR" dirty="0" smtClean="0"/>
              <a:t> Μεταμόσχευση μυελού των οστών (ΑΜΜΟ/ΆΛΛΟ)</a:t>
            </a:r>
          </a:p>
          <a:p>
            <a:pPr>
              <a:buFont typeface="Wingdings" pitchFamily="2" charset="2"/>
              <a:buChar char="q"/>
            </a:pPr>
            <a:r>
              <a:rPr lang="el-GR" dirty="0" smtClean="0"/>
              <a:t> Νεώτερα φάρμακα / </a:t>
            </a:r>
            <a:r>
              <a:rPr lang="el-GR" dirty="0" err="1" smtClean="0"/>
              <a:t>στοχευμένες</a:t>
            </a:r>
            <a:r>
              <a:rPr lang="el-GR" dirty="0" smtClean="0"/>
              <a:t> θεραπείες</a:t>
            </a:r>
            <a:endParaRPr lang="el-GR" dirty="0" smtClean="0"/>
          </a:p>
          <a:p>
            <a:pPr>
              <a:buFont typeface="Wingdings" pitchFamily="2" charset="2"/>
              <a:buChar char="q"/>
            </a:pPr>
            <a:r>
              <a:rPr lang="el-GR" dirty="0" smtClean="0"/>
              <a:t> Παρηγορητική αγωγή</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432560" y="714356"/>
            <a:ext cx="7406640" cy="5286412"/>
          </a:xfrm>
        </p:spPr>
        <p:txBody>
          <a:bodyPr>
            <a:normAutofit lnSpcReduction="10000"/>
          </a:bodyPr>
          <a:lstStyle/>
          <a:p>
            <a:pPr>
              <a:buFont typeface="Wingdings" pitchFamily="2" charset="2"/>
              <a:buChar char="q"/>
            </a:pPr>
            <a:r>
              <a:rPr lang="el-GR" dirty="0" smtClean="0"/>
              <a:t> </a:t>
            </a:r>
            <a:r>
              <a:rPr lang="el-GR" b="1" dirty="0" smtClean="0">
                <a:solidFill>
                  <a:srgbClr val="FF0000"/>
                </a:solidFill>
              </a:rPr>
              <a:t>ΧΗΜΕΙΟΘΕΡΑΠΕΙΑ</a:t>
            </a:r>
            <a:r>
              <a:rPr lang="el-GR" dirty="0" smtClean="0"/>
              <a:t> </a:t>
            </a:r>
          </a:p>
          <a:p>
            <a:pPr algn="just"/>
            <a:endParaRPr lang="el-GR" sz="2400" dirty="0" smtClean="0"/>
          </a:p>
          <a:p>
            <a:pPr algn="just"/>
            <a:r>
              <a:rPr lang="el-GR" sz="2400" dirty="0" smtClean="0"/>
              <a:t>Εξακολουθεί και αποτελεί βασική θεραπευτική επιλογή </a:t>
            </a:r>
          </a:p>
          <a:p>
            <a:pPr algn="just"/>
            <a:r>
              <a:rPr lang="el-GR" sz="2400" dirty="0" smtClean="0"/>
              <a:t>Σταματά τον πολλαπλασιασμό των καρκινικών κυττάρων ή/και τα οδηγεί σε πρόωρο θάνατο</a:t>
            </a:r>
          </a:p>
          <a:p>
            <a:pPr algn="just"/>
            <a:r>
              <a:rPr lang="el-GR" sz="2400" dirty="0" smtClean="0"/>
              <a:t>Υπάρχουν διάφοροι συνδυασμοί φαρμάκων ανάλογα τον τύπο και το στάδιο της </a:t>
            </a:r>
            <a:r>
              <a:rPr lang="el-GR" sz="2400" dirty="0" smtClean="0"/>
              <a:t>νόσου (σ</a:t>
            </a:r>
            <a:r>
              <a:rPr lang="el-GR" sz="2400" dirty="0" smtClean="0"/>
              <a:t>χήματα)</a:t>
            </a:r>
            <a:endParaRPr lang="el-GR" sz="2400" dirty="0" smtClean="0"/>
          </a:p>
          <a:p>
            <a:pPr algn="just"/>
            <a:r>
              <a:rPr lang="el-GR" sz="2400" dirty="0" smtClean="0"/>
              <a:t>Παρενέργειες που σχετίζονται με τα ίδια τα φάρμακα (καρδιά, πνεύμονες, νεφρά, πεπτικό) και το γεγονός ότι σκοτώνουν και υγιή κύτταρα </a:t>
            </a:r>
            <a:endParaRPr lang="el-GR" sz="2400" dirty="0"/>
          </a:p>
          <a:p>
            <a:pPr algn="just"/>
            <a:r>
              <a:rPr lang="el-GR" sz="2400" dirty="0" smtClean="0"/>
              <a:t>Το πλάνο και ο σχεδιασμός της  ΧΜΘ εξαρτάται από τον τύπο του λεμφώματος αλλά και την κατάσταση ικανότητας του ασθενούς</a:t>
            </a:r>
            <a:endParaRPr lang="el-GR"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432560" y="642918"/>
            <a:ext cx="7406640" cy="5214974"/>
          </a:xfrm>
        </p:spPr>
        <p:txBody>
          <a:bodyPr>
            <a:normAutofit fontScale="92500" lnSpcReduction="20000"/>
          </a:bodyPr>
          <a:lstStyle/>
          <a:p>
            <a:pPr>
              <a:buFont typeface="Wingdings" pitchFamily="2" charset="2"/>
              <a:buChar char="q"/>
            </a:pPr>
            <a:r>
              <a:rPr lang="el-GR" dirty="0" smtClean="0"/>
              <a:t> </a:t>
            </a:r>
            <a:r>
              <a:rPr lang="el-GR" b="1" dirty="0" smtClean="0">
                <a:solidFill>
                  <a:srgbClr val="FF0000"/>
                </a:solidFill>
              </a:rPr>
              <a:t>ΑΚΤΙΝΟΘΕΡΑΠΕΙΑ</a:t>
            </a:r>
          </a:p>
          <a:p>
            <a:endParaRPr lang="el-GR" dirty="0" smtClean="0"/>
          </a:p>
          <a:p>
            <a:pPr algn="just"/>
            <a:r>
              <a:rPr lang="el-GR" sz="2400" dirty="0" smtClean="0"/>
              <a:t>Κυρίως σε συνδυασμό με χημειοθεραπεία (μετά αλλά και πριν από αυτή)</a:t>
            </a:r>
          </a:p>
          <a:p>
            <a:pPr algn="just"/>
            <a:endParaRPr lang="el-GR" sz="2400" dirty="0" smtClean="0"/>
          </a:p>
          <a:p>
            <a:pPr algn="just"/>
            <a:r>
              <a:rPr lang="el-GR" sz="2400" dirty="0" smtClean="0"/>
              <a:t>Ίσως </a:t>
            </a:r>
            <a:r>
              <a:rPr lang="el-GR" sz="2400" dirty="0" smtClean="0"/>
              <a:t>και χορηγούμενη ως </a:t>
            </a:r>
            <a:r>
              <a:rPr lang="el-GR" sz="2400" dirty="0" err="1" smtClean="0"/>
              <a:t>μονοθεραπεία</a:t>
            </a:r>
            <a:r>
              <a:rPr lang="el-GR" sz="2400" dirty="0" smtClean="0"/>
              <a:t> </a:t>
            </a:r>
            <a:r>
              <a:rPr lang="el-GR" sz="2400" dirty="0" smtClean="0"/>
              <a:t>σε επιλεγμένους </a:t>
            </a:r>
            <a:r>
              <a:rPr lang="el-GR" sz="2400" dirty="0" smtClean="0"/>
              <a:t>ασθενείς αλλά </a:t>
            </a:r>
            <a:r>
              <a:rPr lang="el-GR" sz="2400" dirty="0" smtClean="0"/>
              <a:t>και σε επιλεγμένους τύπους λεμφωμάτων</a:t>
            </a:r>
          </a:p>
          <a:p>
            <a:pPr algn="just"/>
            <a:endParaRPr lang="el-GR" sz="2400" dirty="0" smtClean="0"/>
          </a:p>
          <a:p>
            <a:pPr algn="just"/>
            <a:r>
              <a:rPr lang="el-GR" sz="2400" dirty="0" smtClean="0"/>
              <a:t>Αρκετές παρενέργειες </a:t>
            </a:r>
            <a:r>
              <a:rPr lang="el-GR" sz="2400" dirty="0" smtClean="0"/>
              <a:t>κυρίως μακροχρόνιες (πεδίο </a:t>
            </a:r>
            <a:r>
              <a:rPr lang="el-GR" sz="2400" dirty="0" smtClean="0"/>
              <a:t>ακτινοβόλησης, ένταση </a:t>
            </a:r>
            <a:r>
              <a:rPr lang="el-GR" sz="2400" dirty="0" smtClean="0"/>
              <a:t>ακτινοβολίας)</a:t>
            </a:r>
            <a:endParaRPr lang="el-GR" sz="2400" dirty="0" smtClean="0"/>
          </a:p>
          <a:p>
            <a:pPr algn="just"/>
            <a:endParaRPr lang="el-GR" sz="2400" dirty="0" smtClean="0"/>
          </a:p>
          <a:p>
            <a:pPr algn="just"/>
            <a:r>
              <a:rPr lang="el-GR" sz="2400" dirty="0" smtClean="0"/>
              <a:t> Χορηγείται και για τον έλεγχο συμπτωμάτων </a:t>
            </a:r>
            <a:endParaRPr lang="el-GR" sz="2400" dirty="0" smtClean="0"/>
          </a:p>
          <a:p>
            <a:pPr algn="just"/>
            <a:endParaRPr lang="el-GR" sz="2400" dirty="0" smtClean="0"/>
          </a:p>
          <a:p>
            <a:pPr algn="just"/>
            <a:r>
              <a:rPr lang="el-GR" sz="2400" dirty="0" smtClean="0"/>
              <a:t>Εξακολουθεί και έχει θέση στην αντιμετώπιση των ασθενών ακόμη και σήμερα</a:t>
            </a:r>
            <a:endParaRPr lang="el-GR" sz="24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669</TotalTime>
  <Words>1341</Words>
  <Application>Microsoft Office PowerPoint</Application>
  <PresentationFormat>Προβολή στην οθόνη (4:3)</PresentationFormat>
  <Paragraphs>182</Paragraphs>
  <Slides>21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Ηλιοστάσιο</vt:lpstr>
      <vt:lpstr>ΣΥΛΛΟΓΟΣ «Κ.Ε.Φ.Ι» ΑΘΗΝΩΝ ΕΠΙΣΤΗΜΟΝΙΚΗ ΗΜΕΡΙΔΑ ΓΙΑ ΤΟΝ ΑΙΜΑΤΟΛΟΓΙΚΟ ΚΑΡΚΙΝΟ ΑΘΗΝΑ  20/09/2017</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ΣΥΓΓΟΓΟΣ «Κ.Ε.Φ.Ι» ΑΘΗΝΩΝ ΕΠΙΣΤΗΜΟΝΙΚΗ ΗΜΕΡΙΔΑ ΓΙΑ ΤΟΝ ΑΙΜΑΤΟΛΟΓΙΚΟ ΚΑΡΚΙΝΟ ΑΘΗΝΑ 20/09/2017</dc:title>
  <dc:creator>Σπάρτη Νταή</dc:creator>
  <cp:lastModifiedBy>Σπάρτη Νταή</cp:lastModifiedBy>
  <cp:revision>70</cp:revision>
  <dcterms:created xsi:type="dcterms:W3CDTF">2017-09-14T10:11:39Z</dcterms:created>
  <dcterms:modified xsi:type="dcterms:W3CDTF">2017-09-19T18:14:23Z</dcterms:modified>
</cp:coreProperties>
</file>